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75" r:id="rId8"/>
    <p:sldId id="268" r:id="rId9"/>
    <p:sldId id="269" r:id="rId10"/>
    <p:sldId id="270" r:id="rId11"/>
    <p:sldId id="264" r:id="rId12"/>
    <p:sldId id="353" r:id="rId13"/>
    <p:sldId id="354" r:id="rId14"/>
    <p:sldId id="359" r:id="rId15"/>
    <p:sldId id="355" r:id="rId16"/>
    <p:sldId id="362" r:id="rId17"/>
    <p:sldId id="357" r:id="rId18"/>
    <p:sldId id="361" r:id="rId19"/>
    <p:sldId id="271" r:id="rId20"/>
    <p:sldId id="363" r:id="rId21"/>
    <p:sldId id="366" r:id="rId22"/>
    <p:sldId id="364" r:id="rId23"/>
    <p:sldId id="367" r:id="rId24"/>
    <p:sldId id="365" r:id="rId25"/>
    <p:sldId id="368" r:id="rId26"/>
    <p:sldId id="369" r:id="rId27"/>
    <p:sldId id="329" r:id="rId28"/>
    <p:sldId id="331" r:id="rId29"/>
    <p:sldId id="283" r:id="rId30"/>
    <p:sldId id="287" r:id="rId31"/>
    <p:sldId id="307" r:id="rId32"/>
    <p:sldId id="308" r:id="rId33"/>
    <p:sldId id="309" r:id="rId34"/>
    <p:sldId id="310" r:id="rId35"/>
    <p:sldId id="370" r:id="rId36"/>
    <p:sldId id="311" r:id="rId37"/>
    <p:sldId id="371" r:id="rId38"/>
    <p:sldId id="373" r:id="rId39"/>
    <p:sldId id="312" r:id="rId40"/>
    <p:sldId id="372" r:id="rId41"/>
    <p:sldId id="313" r:id="rId42"/>
    <p:sldId id="377" r:id="rId43"/>
    <p:sldId id="378" r:id="rId44"/>
    <p:sldId id="379" r:id="rId45"/>
    <p:sldId id="330" r:id="rId46"/>
    <p:sldId id="284" r:id="rId47"/>
    <p:sldId id="306" r:id="rId48"/>
    <p:sldId id="381" r:id="rId49"/>
    <p:sldId id="315" r:id="rId50"/>
    <p:sldId id="384" r:id="rId51"/>
    <p:sldId id="316" r:id="rId52"/>
    <p:sldId id="317" r:id="rId53"/>
    <p:sldId id="319" r:id="rId54"/>
    <p:sldId id="385" r:id="rId55"/>
    <p:sldId id="320" r:id="rId56"/>
    <p:sldId id="318" r:id="rId57"/>
    <p:sldId id="386" r:id="rId58"/>
    <p:sldId id="333" r:id="rId59"/>
    <p:sldId id="285" r:id="rId60"/>
    <p:sldId id="323" r:id="rId61"/>
    <p:sldId id="387" r:id="rId62"/>
    <p:sldId id="324" r:id="rId63"/>
    <p:sldId id="389" r:id="rId64"/>
    <p:sldId id="390" r:id="rId65"/>
    <p:sldId id="391" r:id="rId66"/>
    <p:sldId id="325" r:id="rId67"/>
    <p:sldId id="326" r:id="rId68"/>
    <p:sldId id="430" r:id="rId69"/>
    <p:sldId id="322" r:id="rId70"/>
    <p:sldId id="437" r:id="rId71"/>
    <p:sldId id="431" r:id="rId72"/>
    <p:sldId id="394" r:id="rId73"/>
    <p:sldId id="432" r:id="rId74"/>
    <p:sldId id="407" r:id="rId75"/>
    <p:sldId id="428" r:id="rId76"/>
    <p:sldId id="429" r:id="rId77"/>
    <p:sldId id="434" r:id="rId78"/>
    <p:sldId id="392" r:id="rId79"/>
    <p:sldId id="435" r:id="rId80"/>
    <p:sldId id="438" r:id="rId81"/>
    <p:sldId id="439" r:id="rId82"/>
    <p:sldId id="393" r:id="rId83"/>
    <p:sldId id="445" r:id="rId84"/>
    <p:sldId id="436" r:id="rId85"/>
    <p:sldId id="441" r:id="rId86"/>
    <p:sldId id="440" r:id="rId87"/>
    <p:sldId id="442" r:id="rId88"/>
    <p:sldId id="443" r:id="rId89"/>
    <p:sldId id="444" r:id="rId90"/>
    <p:sldId id="395" r:id="rId91"/>
    <p:sldId id="427" r:id="rId92"/>
    <p:sldId id="335" r:id="rId93"/>
    <p:sldId id="293" r:id="rId94"/>
    <p:sldId id="337" r:id="rId95"/>
    <p:sldId id="339" r:id="rId96"/>
    <p:sldId id="397" r:id="rId97"/>
    <p:sldId id="398" r:id="rId98"/>
    <p:sldId id="404" r:id="rId99"/>
    <p:sldId id="405" r:id="rId100"/>
    <p:sldId id="406" r:id="rId101"/>
    <p:sldId id="396" r:id="rId102"/>
    <p:sldId id="399" r:id="rId103"/>
    <p:sldId id="400" r:id="rId104"/>
    <p:sldId id="401" r:id="rId105"/>
    <p:sldId id="408" r:id="rId106"/>
    <p:sldId id="409" r:id="rId107"/>
    <p:sldId id="410" r:id="rId108"/>
    <p:sldId id="411" r:id="rId109"/>
    <p:sldId id="412" r:id="rId110"/>
    <p:sldId id="413" r:id="rId111"/>
    <p:sldId id="414" r:id="rId112"/>
    <p:sldId id="415" r:id="rId113"/>
    <p:sldId id="416" r:id="rId114"/>
    <p:sldId id="417" r:id="rId115"/>
    <p:sldId id="418" r:id="rId116"/>
    <p:sldId id="419" r:id="rId117"/>
    <p:sldId id="420" r:id="rId118"/>
    <p:sldId id="421" r:id="rId119"/>
    <p:sldId id="422" r:id="rId120"/>
    <p:sldId id="423" r:id="rId121"/>
    <p:sldId id="424" r:id="rId122"/>
    <p:sldId id="402" r:id="rId123"/>
    <p:sldId id="403" r:id="rId1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4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9F459-7607-4399-988C-2C097223E396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BCCEB-81A9-4AA1-B1CC-B917C22BF9B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456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9F459-7607-4399-988C-2C097223E396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BCCEB-81A9-4AA1-B1CC-B917C22BF9B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176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9F459-7607-4399-988C-2C097223E396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BCCEB-81A9-4AA1-B1CC-B917C22BF9B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368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9F459-7607-4399-988C-2C097223E396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BCCEB-81A9-4AA1-B1CC-B917C22BF9B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885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9F459-7607-4399-988C-2C097223E396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BCCEB-81A9-4AA1-B1CC-B917C22BF9B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064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9F459-7607-4399-988C-2C097223E396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BCCEB-81A9-4AA1-B1CC-B917C22BF9B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309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9F459-7607-4399-988C-2C097223E396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BCCEB-81A9-4AA1-B1CC-B917C22BF9B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081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9F459-7607-4399-988C-2C097223E396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BCCEB-81A9-4AA1-B1CC-B917C22BF9B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147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9F459-7607-4399-988C-2C097223E396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BCCEB-81A9-4AA1-B1CC-B917C22BF9B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11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9F459-7607-4399-988C-2C097223E396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BCCEB-81A9-4AA1-B1CC-B917C22BF9B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689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9F459-7607-4399-988C-2C097223E396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BCCEB-81A9-4AA1-B1CC-B917C22BF9B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42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29F459-7607-4399-988C-2C097223E396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BCCEB-81A9-4AA1-B1CC-B917C22BF9B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27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image" Target="../media/image288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image" Target="../media/image289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microsoft.com/office/2007/relationships/hdphoto" Target="../media/hdphoto5.wdp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image" Target="../media/image290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5.wdp"/><Relationship Id="rId7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1.png"/><Relationship Id="rId7" Type="http://schemas.microsoft.com/office/2007/relationships/hdphoto" Target="../media/hdphoto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0.pn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2.png"/><Relationship Id="rId7" Type="http://schemas.openxmlformats.org/officeDocument/2006/relationships/image" Target="../media/image1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5.png"/><Relationship Id="rId7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microsoft.com/office/2007/relationships/hdphoto" Target="../media/hdphoto5.wdp"/><Relationship Id="rId4" Type="http://schemas.openxmlformats.org/officeDocument/2006/relationships/image" Target="../media/image10.png"/><Relationship Id="rId9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microsoft.com/office/2007/relationships/hdphoto" Target="../media/hdphoto7.wdp"/><Relationship Id="rId3" Type="http://schemas.microsoft.com/office/2007/relationships/hdphoto" Target="../media/hdphoto3.wdp"/><Relationship Id="rId7" Type="http://schemas.openxmlformats.org/officeDocument/2006/relationships/image" Target="../media/image63.png"/><Relationship Id="rId12" Type="http://schemas.openxmlformats.org/officeDocument/2006/relationships/image" Target="../media/image67.png"/><Relationship Id="rId17" Type="http://schemas.microsoft.com/office/2007/relationships/hdphoto" Target="../media/hdphoto9.wdp"/><Relationship Id="rId2" Type="http://schemas.openxmlformats.org/officeDocument/2006/relationships/image" Target="../media/image6.pn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microsoft.com/office/2007/relationships/hdphoto" Target="../media/hdphoto6.wdp"/><Relationship Id="rId5" Type="http://schemas.openxmlformats.org/officeDocument/2006/relationships/image" Target="../media/image61.png"/><Relationship Id="rId15" Type="http://schemas.microsoft.com/office/2007/relationships/hdphoto" Target="../media/hdphoto8.wdp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emf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8.png"/><Relationship Id="rId7" Type="http://schemas.openxmlformats.org/officeDocument/2006/relationships/image" Target="../media/image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3.png"/><Relationship Id="rId7" Type="http://schemas.openxmlformats.org/officeDocument/2006/relationships/image" Target="../media/image6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microsoft.com/office/2007/relationships/hdphoto" Target="../media/hdphoto3.wdp"/><Relationship Id="rId7" Type="http://schemas.openxmlformats.org/officeDocument/2006/relationships/image" Target="../media/image9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em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emf"/><Relationship Id="rId4" Type="http://schemas.openxmlformats.org/officeDocument/2006/relationships/image" Target="../media/image115.em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5.png"/><Relationship Id="rId7" Type="http://schemas.openxmlformats.org/officeDocument/2006/relationships/image" Target="../media/image121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10" Type="http://schemas.openxmlformats.org/officeDocument/2006/relationships/image" Target="../media/image124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11" Type="http://schemas.openxmlformats.org/officeDocument/2006/relationships/image" Target="../media/image139.png"/><Relationship Id="rId5" Type="http://schemas.openxmlformats.org/officeDocument/2006/relationships/image" Target="../media/image133.png"/><Relationship Id="rId10" Type="http://schemas.openxmlformats.org/officeDocument/2006/relationships/image" Target="../media/image138.png"/><Relationship Id="rId4" Type="http://schemas.openxmlformats.org/officeDocument/2006/relationships/image" Target="../media/image132.png"/><Relationship Id="rId9" Type="http://schemas.openxmlformats.org/officeDocument/2006/relationships/image" Target="../media/image13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7" Type="http://schemas.openxmlformats.org/officeDocument/2006/relationships/image" Target="../media/image144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5.png"/><Relationship Id="rId4" Type="http://schemas.openxmlformats.org/officeDocument/2006/relationships/image" Target="../media/image14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7" Type="http://schemas.openxmlformats.org/officeDocument/2006/relationships/image" Target="../media/image149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5" Type="http://schemas.openxmlformats.org/officeDocument/2006/relationships/image" Target="../media/image5.png"/><Relationship Id="rId4" Type="http://schemas.openxmlformats.org/officeDocument/2006/relationships/image" Target="../media/image14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60.png"/><Relationship Id="rId3" Type="http://schemas.microsoft.com/office/2007/relationships/hdphoto" Target="../media/hdphoto4.wdp"/><Relationship Id="rId7" Type="http://schemas.openxmlformats.org/officeDocument/2006/relationships/image" Target="../media/image154.png"/><Relationship Id="rId12" Type="http://schemas.openxmlformats.org/officeDocument/2006/relationships/image" Target="../media/image15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11" Type="http://schemas.openxmlformats.org/officeDocument/2006/relationships/image" Target="../media/image158.png"/><Relationship Id="rId5" Type="http://schemas.openxmlformats.org/officeDocument/2006/relationships/image" Target="../media/image152.png"/><Relationship Id="rId15" Type="http://schemas.openxmlformats.org/officeDocument/2006/relationships/image" Target="../media/image162.png"/><Relationship Id="rId10" Type="http://schemas.openxmlformats.org/officeDocument/2006/relationships/image" Target="../media/image157.png"/><Relationship Id="rId4" Type="http://schemas.openxmlformats.org/officeDocument/2006/relationships/image" Target="../media/image151.png"/><Relationship Id="rId9" Type="http://schemas.openxmlformats.org/officeDocument/2006/relationships/image" Target="../media/image156.png"/><Relationship Id="rId14" Type="http://schemas.openxmlformats.org/officeDocument/2006/relationships/image" Target="../media/image161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microsoft.com/office/2007/relationships/hdphoto" Target="../media/hdphoto4.wdp"/><Relationship Id="rId7" Type="http://schemas.openxmlformats.org/officeDocument/2006/relationships/image" Target="../media/image16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11" Type="http://schemas.openxmlformats.org/officeDocument/2006/relationships/image" Target="../media/image170.png"/><Relationship Id="rId5" Type="http://schemas.openxmlformats.org/officeDocument/2006/relationships/image" Target="../media/image164.png"/><Relationship Id="rId10" Type="http://schemas.openxmlformats.org/officeDocument/2006/relationships/image" Target="../media/image169.png"/><Relationship Id="rId4" Type="http://schemas.openxmlformats.org/officeDocument/2006/relationships/image" Target="../media/image163.png"/><Relationship Id="rId9" Type="http://schemas.openxmlformats.org/officeDocument/2006/relationships/image" Target="../media/image168.png"/></Relationships>
</file>

<file path=ppt/slides/_rels/slide6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72.png"/><Relationship Id="rId7" Type="http://schemas.openxmlformats.org/officeDocument/2006/relationships/image" Target="../media/image7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png"/><Relationship Id="rId11" Type="http://schemas.openxmlformats.org/officeDocument/2006/relationships/image" Target="../media/image178.png"/><Relationship Id="rId5" Type="http://schemas.openxmlformats.org/officeDocument/2006/relationships/image" Target="../media/image174.png"/><Relationship Id="rId10" Type="http://schemas.openxmlformats.org/officeDocument/2006/relationships/image" Target="../media/image177.png"/><Relationship Id="rId4" Type="http://schemas.openxmlformats.org/officeDocument/2006/relationships/image" Target="../media/image173.png"/><Relationship Id="rId9" Type="http://schemas.openxmlformats.org/officeDocument/2006/relationships/image" Target="../media/image176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180.png"/><Relationship Id="rId7" Type="http://schemas.openxmlformats.org/officeDocument/2006/relationships/image" Target="../media/image184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png"/><Relationship Id="rId11" Type="http://schemas.openxmlformats.org/officeDocument/2006/relationships/image" Target="../media/image186.png"/><Relationship Id="rId5" Type="http://schemas.openxmlformats.org/officeDocument/2006/relationships/image" Target="../media/image182.png"/><Relationship Id="rId10" Type="http://schemas.microsoft.com/office/2007/relationships/hdphoto" Target="../media/hdphoto4.wdp"/><Relationship Id="rId4" Type="http://schemas.openxmlformats.org/officeDocument/2006/relationships/image" Target="../media/image181.png"/><Relationship Id="rId9" Type="http://schemas.openxmlformats.org/officeDocument/2006/relationships/image" Target="../media/image7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88.png"/><Relationship Id="rId7" Type="http://schemas.openxmlformats.org/officeDocument/2006/relationships/image" Target="../media/image192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11" Type="http://schemas.openxmlformats.org/officeDocument/2006/relationships/image" Target="../media/image194.png"/><Relationship Id="rId5" Type="http://schemas.openxmlformats.org/officeDocument/2006/relationships/image" Target="../media/image190.png"/><Relationship Id="rId10" Type="http://schemas.openxmlformats.org/officeDocument/2006/relationships/image" Target="../media/image193.png"/><Relationship Id="rId4" Type="http://schemas.openxmlformats.org/officeDocument/2006/relationships/image" Target="../media/image189.png"/><Relationship Id="rId9" Type="http://schemas.microsoft.com/office/2007/relationships/hdphoto" Target="../media/hdphoto4.wdp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13" Type="http://schemas.openxmlformats.org/officeDocument/2006/relationships/image" Target="../media/image203.png"/><Relationship Id="rId3" Type="http://schemas.microsoft.com/office/2007/relationships/hdphoto" Target="../media/hdphoto4.wdp"/><Relationship Id="rId7" Type="http://schemas.openxmlformats.org/officeDocument/2006/relationships/image" Target="../media/image198.png"/><Relationship Id="rId12" Type="http://schemas.openxmlformats.org/officeDocument/2006/relationships/image" Target="../media/image202.png"/><Relationship Id="rId17" Type="http://schemas.openxmlformats.org/officeDocument/2006/relationships/image" Target="../media/image207.png"/><Relationship Id="rId2" Type="http://schemas.openxmlformats.org/officeDocument/2006/relationships/image" Target="../media/image7.png"/><Relationship Id="rId16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png"/><Relationship Id="rId11" Type="http://schemas.microsoft.com/office/2007/relationships/hdphoto" Target="../media/hdphoto10.wdp"/><Relationship Id="rId5" Type="http://schemas.openxmlformats.org/officeDocument/2006/relationships/image" Target="../media/image196.png"/><Relationship Id="rId15" Type="http://schemas.openxmlformats.org/officeDocument/2006/relationships/image" Target="../media/image205.png"/><Relationship Id="rId10" Type="http://schemas.openxmlformats.org/officeDocument/2006/relationships/image" Target="../media/image201.png"/><Relationship Id="rId4" Type="http://schemas.openxmlformats.org/officeDocument/2006/relationships/image" Target="../media/image195.png"/><Relationship Id="rId9" Type="http://schemas.openxmlformats.org/officeDocument/2006/relationships/image" Target="../media/image200.png"/><Relationship Id="rId14" Type="http://schemas.openxmlformats.org/officeDocument/2006/relationships/image" Target="../media/image204.png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5" Type="http://schemas.openxmlformats.org/officeDocument/2006/relationships/image" Target="../media/image209.png"/><Relationship Id="rId4" Type="http://schemas.openxmlformats.org/officeDocument/2006/relationships/image" Target="../media/image20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4.jpeg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1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6.png"/><Relationship Id="rId5" Type="http://schemas.microsoft.com/office/2007/relationships/hdphoto" Target="../media/hdphoto12.wdp"/><Relationship Id="rId4" Type="http://schemas.openxmlformats.org/officeDocument/2006/relationships/image" Target="../media/image215.png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7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png"/><Relationship Id="rId3" Type="http://schemas.openxmlformats.org/officeDocument/2006/relationships/image" Target="../media/image219.png"/><Relationship Id="rId7" Type="http://schemas.openxmlformats.org/officeDocument/2006/relationships/image" Target="../media/image221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4.jpeg"/><Relationship Id="rId5" Type="http://schemas.microsoft.com/office/2007/relationships/hdphoto" Target="../media/hdphoto14.wdp"/><Relationship Id="rId4" Type="http://schemas.openxmlformats.org/officeDocument/2006/relationships/image" Target="../media/image223.png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6.png"/><Relationship Id="rId4" Type="http://schemas.openxmlformats.org/officeDocument/2006/relationships/image" Target="../media/image22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1.png"/><Relationship Id="rId5" Type="http://schemas.openxmlformats.org/officeDocument/2006/relationships/image" Target="../media/image230.png"/><Relationship Id="rId4" Type="http://schemas.openxmlformats.org/officeDocument/2006/relationships/image" Target="../media/image229.png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3.png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4.png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4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5" Type="http://schemas.openxmlformats.org/officeDocument/2006/relationships/image" Target="../media/image239.png"/><Relationship Id="rId4" Type="http://schemas.openxmlformats.org/officeDocument/2006/relationships/image" Target="../media/image238.png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4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4.png"/><Relationship Id="rId5" Type="http://schemas.openxmlformats.org/officeDocument/2006/relationships/image" Target="../media/image243.png"/><Relationship Id="rId4" Type="http://schemas.openxmlformats.org/officeDocument/2006/relationships/image" Target="../media/image242.png"/></Relationships>
</file>

<file path=ppt/slides/_rels/slide8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24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7" Type="http://schemas.microsoft.com/office/2007/relationships/hdphoto" Target="../media/hdphoto4.wdp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50.png"/><Relationship Id="rId4" Type="http://schemas.openxmlformats.org/officeDocument/2006/relationships/image" Target="../media/image249.png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4.png"/><Relationship Id="rId5" Type="http://schemas.microsoft.com/office/2007/relationships/hdphoto" Target="../media/hdphoto18.wdp"/><Relationship Id="rId10" Type="http://schemas.openxmlformats.org/officeDocument/2006/relationships/image" Target="../media/image255.png"/><Relationship Id="rId4" Type="http://schemas.openxmlformats.org/officeDocument/2006/relationships/image" Target="../media/image253.png"/><Relationship Id="rId9" Type="http://schemas.microsoft.com/office/2007/relationships/hdphoto" Target="../media/hdphoto4.wdp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6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9.png"/><Relationship Id="rId5" Type="http://schemas.openxmlformats.org/officeDocument/2006/relationships/image" Target="../media/image258.png"/><Relationship Id="rId4" Type="http://schemas.openxmlformats.org/officeDocument/2006/relationships/image" Target="../media/image25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5.png"/><Relationship Id="rId13" Type="http://schemas.openxmlformats.org/officeDocument/2006/relationships/image" Target="../media/image270.png"/><Relationship Id="rId3" Type="http://schemas.openxmlformats.org/officeDocument/2006/relationships/image" Target="../media/image7.png"/><Relationship Id="rId7" Type="http://schemas.openxmlformats.org/officeDocument/2006/relationships/image" Target="../media/image264.png"/><Relationship Id="rId12" Type="http://schemas.openxmlformats.org/officeDocument/2006/relationships/image" Target="../media/image269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3.png"/><Relationship Id="rId11" Type="http://schemas.openxmlformats.org/officeDocument/2006/relationships/image" Target="../media/image268.png"/><Relationship Id="rId5" Type="http://schemas.openxmlformats.org/officeDocument/2006/relationships/image" Target="../media/image262.png"/><Relationship Id="rId10" Type="http://schemas.openxmlformats.org/officeDocument/2006/relationships/image" Target="../media/image267.png"/><Relationship Id="rId4" Type="http://schemas.microsoft.com/office/2007/relationships/hdphoto" Target="../media/hdphoto4.wdp"/><Relationship Id="rId9" Type="http://schemas.openxmlformats.org/officeDocument/2006/relationships/image" Target="../media/image266.png"/><Relationship Id="rId14" Type="http://schemas.openxmlformats.org/officeDocument/2006/relationships/image" Target="../media/image271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8.png"/><Relationship Id="rId13" Type="http://schemas.microsoft.com/office/2007/relationships/hdphoto" Target="../media/hdphoto4.wdp"/><Relationship Id="rId3" Type="http://schemas.openxmlformats.org/officeDocument/2006/relationships/image" Target="../media/image273.png"/><Relationship Id="rId7" Type="http://schemas.openxmlformats.org/officeDocument/2006/relationships/image" Target="../media/image277.png"/><Relationship Id="rId12" Type="http://schemas.openxmlformats.org/officeDocument/2006/relationships/image" Target="../media/image7.png"/><Relationship Id="rId17" Type="http://schemas.openxmlformats.org/officeDocument/2006/relationships/image" Target="../media/image285.png"/><Relationship Id="rId2" Type="http://schemas.openxmlformats.org/officeDocument/2006/relationships/image" Target="../media/image272.png"/><Relationship Id="rId16" Type="http://schemas.openxmlformats.org/officeDocument/2006/relationships/image" Target="../media/image2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6.png"/><Relationship Id="rId11" Type="http://schemas.openxmlformats.org/officeDocument/2006/relationships/image" Target="../media/image281.png"/><Relationship Id="rId5" Type="http://schemas.openxmlformats.org/officeDocument/2006/relationships/image" Target="../media/image275.png"/><Relationship Id="rId15" Type="http://schemas.openxmlformats.org/officeDocument/2006/relationships/image" Target="../media/image283.png"/><Relationship Id="rId10" Type="http://schemas.openxmlformats.org/officeDocument/2006/relationships/image" Target="../media/image280.png"/><Relationship Id="rId4" Type="http://schemas.openxmlformats.org/officeDocument/2006/relationships/image" Target="../media/image274.png"/><Relationship Id="rId9" Type="http://schemas.openxmlformats.org/officeDocument/2006/relationships/image" Target="../media/image279.png"/><Relationship Id="rId14" Type="http://schemas.openxmlformats.org/officeDocument/2006/relationships/image" Target="../media/image282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jpeg"/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709301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-1" y="4838575"/>
            <a:ext cx="12192001" cy="1472541"/>
          </a:xfrm>
          <a:prstGeom prst="rect">
            <a:avLst/>
          </a:prstGeom>
          <a:solidFill>
            <a:schemeClr val="bg1">
              <a:alpha val="50980"/>
            </a:schemeClr>
          </a:solidFill>
          <a:ln>
            <a:solidFill>
              <a:srgbClr val="41719C">
                <a:alpha val="2196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3486910" y="4942068"/>
            <a:ext cx="5218176" cy="12655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9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PASEA TULCAN</a:t>
            </a:r>
            <a:r>
              <a:rPr lang="es-ES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/>
            </a:r>
            <a:br>
              <a:rPr lang="es-ES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</a:br>
            <a:r>
              <a:rPr lang="es-ES" sz="2600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Parque Sensorial del Agua en Tulcán</a:t>
            </a:r>
          </a:p>
          <a:p>
            <a:r>
              <a:rPr lang="es-ES" sz="2200" dirty="0" smtClean="0">
                <a:solidFill>
                  <a:schemeClr val="bg2">
                    <a:lumMod val="50000"/>
                  </a:schemeClr>
                </a:solidFill>
                <a:latin typeface="Euphemia" panose="020B0503040102020104" pitchFamily="34" charset="0"/>
              </a:rPr>
              <a:t/>
            </a:r>
            <a:br>
              <a:rPr lang="es-ES" sz="2200" dirty="0" smtClean="0">
                <a:solidFill>
                  <a:schemeClr val="bg2">
                    <a:lumMod val="50000"/>
                  </a:schemeClr>
                </a:solidFill>
                <a:latin typeface="Euphemia" panose="020B0503040102020104" pitchFamily="34" charset="0"/>
              </a:rPr>
            </a:br>
            <a:r>
              <a:rPr lang="es-EC" sz="2200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J. Pamela Bravo Ch</a:t>
            </a:r>
            <a:r>
              <a:rPr lang="es-EC" sz="2000" dirty="0" smtClean="0">
                <a:solidFill>
                  <a:schemeClr val="bg2">
                    <a:lumMod val="50000"/>
                  </a:schemeClr>
                </a:solidFill>
                <a:latin typeface="Euphemia" panose="020B0503040102020104" pitchFamily="34" charset="0"/>
              </a:rPr>
              <a:t>.</a:t>
            </a:r>
            <a:endParaRPr lang="es-EC" sz="2000" dirty="0">
              <a:solidFill>
                <a:schemeClr val="bg2">
                  <a:lumMod val="50000"/>
                </a:schemeClr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5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10936224" y="136790"/>
            <a:ext cx="999744" cy="731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795" y="204278"/>
            <a:ext cx="656869" cy="596544"/>
          </a:xfrm>
          <a:prstGeom prst="rect">
            <a:avLst/>
          </a:prstGeom>
        </p:spPr>
      </p:pic>
      <p:cxnSp>
        <p:nvCxnSpPr>
          <p:cNvPr id="13" name="Conector recto 12"/>
          <p:cNvCxnSpPr/>
          <p:nvPr/>
        </p:nvCxnSpPr>
        <p:spPr>
          <a:xfrm>
            <a:off x="11923776" y="341376"/>
            <a:ext cx="0" cy="6278880"/>
          </a:xfrm>
          <a:prstGeom prst="line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383" y="0"/>
            <a:ext cx="76632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74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redondeado 13"/>
          <p:cNvSpPr/>
          <p:nvPr/>
        </p:nvSpPr>
        <p:spPr>
          <a:xfrm>
            <a:off x="10917936" y="5988950"/>
            <a:ext cx="999744" cy="73152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335" y="5998774"/>
            <a:ext cx="682753" cy="68268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41235" y="270165"/>
            <a:ext cx="49647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Vistas interiores</a:t>
            </a:r>
            <a:endParaRPr lang="en-US" sz="2000" b="1" dirty="0"/>
          </a:p>
        </p:txBody>
      </p:sp>
      <p:sp>
        <p:nvSpPr>
          <p:cNvPr id="5" name="Rectángulo 4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7038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628" y="270165"/>
            <a:ext cx="4223364" cy="6587835"/>
          </a:xfrm>
          <a:prstGeom prst="rect">
            <a:avLst/>
          </a:prstGeom>
        </p:spPr>
      </p:pic>
      <p:sp>
        <p:nvSpPr>
          <p:cNvPr id="14" name="Rectángulo redondeado 13"/>
          <p:cNvSpPr/>
          <p:nvPr/>
        </p:nvSpPr>
        <p:spPr>
          <a:xfrm>
            <a:off x="10917936" y="5988950"/>
            <a:ext cx="999744" cy="73152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335" y="5998774"/>
            <a:ext cx="682753" cy="68268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41235" y="270165"/>
            <a:ext cx="49647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Unidad arquitectónica 2: comer en el agua</a:t>
            </a:r>
            <a:endParaRPr lang="en-US" sz="2000" b="1" dirty="0"/>
          </a:p>
        </p:txBody>
      </p:sp>
      <p:sp>
        <p:nvSpPr>
          <p:cNvPr id="5" name="Rectángulo 4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9721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redondeado 13"/>
          <p:cNvSpPr/>
          <p:nvPr/>
        </p:nvSpPr>
        <p:spPr>
          <a:xfrm>
            <a:off x="10917936" y="5988950"/>
            <a:ext cx="999744" cy="73152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335" y="5998774"/>
            <a:ext cx="682753" cy="68268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41235" y="270165"/>
            <a:ext cx="49647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Planta arquitectónica</a:t>
            </a:r>
            <a:endParaRPr lang="en-US" sz="2000" b="1" dirty="0"/>
          </a:p>
        </p:txBody>
      </p:sp>
      <p:sp>
        <p:nvSpPr>
          <p:cNvPr id="5" name="Rectángulo 4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589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redondeado 13"/>
          <p:cNvSpPr/>
          <p:nvPr/>
        </p:nvSpPr>
        <p:spPr>
          <a:xfrm>
            <a:off x="10917936" y="5988950"/>
            <a:ext cx="999744" cy="73152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335" y="5998774"/>
            <a:ext cx="682753" cy="68268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41235" y="270165"/>
            <a:ext cx="49647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Cortes arquitectónicos</a:t>
            </a:r>
            <a:endParaRPr lang="en-US" sz="2000" b="1" dirty="0"/>
          </a:p>
        </p:txBody>
      </p:sp>
      <p:sp>
        <p:nvSpPr>
          <p:cNvPr id="5" name="Rectángulo 4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8704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redondeado 13"/>
          <p:cNvSpPr/>
          <p:nvPr/>
        </p:nvSpPr>
        <p:spPr>
          <a:xfrm>
            <a:off x="10917936" y="5988950"/>
            <a:ext cx="999744" cy="73152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335" y="5998774"/>
            <a:ext cx="682753" cy="68268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41235" y="270165"/>
            <a:ext cx="49647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Fachada arquitectónica</a:t>
            </a:r>
            <a:endParaRPr lang="en-US" sz="2000" b="1" dirty="0"/>
          </a:p>
        </p:txBody>
      </p:sp>
      <p:sp>
        <p:nvSpPr>
          <p:cNvPr id="5" name="Rectángulo 4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0996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redondeado 13"/>
          <p:cNvSpPr/>
          <p:nvPr/>
        </p:nvSpPr>
        <p:spPr>
          <a:xfrm>
            <a:off x="10917936" y="5988950"/>
            <a:ext cx="999744" cy="73152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335" y="5998774"/>
            <a:ext cx="682753" cy="68268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41235" y="270165"/>
            <a:ext cx="49647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Detalle constructivo</a:t>
            </a:r>
            <a:endParaRPr lang="en-US" sz="2000" b="1" dirty="0"/>
          </a:p>
        </p:txBody>
      </p:sp>
      <p:sp>
        <p:nvSpPr>
          <p:cNvPr id="5" name="Rectángulo 4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5567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redondeado 13"/>
          <p:cNvSpPr/>
          <p:nvPr/>
        </p:nvSpPr>
        <p:spPr>
          <a:xfrm>
            <a:off x="10917936" y="5988950"/>
            <a:ext cx="999744" cy="73152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335" y="5998774"/>
            <a:ext cx="682753" cy="68268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41235" y="270165"/>
            <a:ext cx="49647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Vistas exteriores</a:t>
            </a:r>
            <a:endParaRPr lang="en-US" sz="2000" b="1" dirty="0"/>
          </a:p>
        </p:txBody>
      </p:sp>
      <p:sp>
        <p:nvSpPr>
          <p:cNvPr id="5" name="Rectángulo 4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3822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redondeado 13"/>
          <p:cNvSpPr/>
          <p:nvPr/>
        </p:nvSpPr>
        <p:spPr>
          <a:xfrm>
            <a:off x="10917936" y="5988950"/>
            <a:ext cx="999744" cy="73152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335" y="5998774"/>
            <a:ext cx="682753" cy="68268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41235" y="270165"/>
            <a:ext cx="49647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Vistas interiores</a:t>
            </a:r>
            <a:endParaRPr lang="en-US" sz="2000" b="1" dirty="0"/>
          </a:p>
        </p:txBody>
      </p:sp>
      <p:sp>
        <p:nvSpPr>
          <p:cNvPr id="5" name="Rectángulo 4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5866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205" y="670275"/>
            <a:ext cx="4376210" cy="6187725"/>
          </a:xfrm>
          <a:prstGeom prst="rect">
            <a:avLst/>
          </a:prstGeom>
        </p:spPr>
      </p:pic>
      <p:sp>
        <p:nvSpPr>
          <p:cNvPr id="14" name="Rectángulo redondeado 13"/>
          <p:cNvSpPr/>
          <p:nvPr/>
        </p:nvSpPr>
        <p:spPr>
          <a:xfrm>
            <a:off x="10917936" y="5988950"/>
            <a:ext cx="999744" cy="73152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335" y="5998774"/>
            <a:ext cx="682753" cy="68268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41235" y="270165"/>
            <a:ext cx="49647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Unidad arquitectónica 3: administración</a:t>
            </a:r>
            <a:endParaRPr lang="en-US" sz="2000" b="1" dirty="0"/>
          </a:p>
        </p:txBody>
      </p:sp>
      <p:sp>
        <p:nvSpPr>
          <p:cNvPr id="5" name="Rectángulo 4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1939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redondeado 13"/>
          <p:cNvSpPr/>
          <p:nvPr/>
        </p:nvSpPr>
        <p:spPr>
          <a:xfrm>
            <a:off x="10917936" y="5988950"/>
            <a:ext cx="999744" cy="73152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335" y="5998774"/>
            <a:ext cx="682753" cy="68268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41235" y="270165"/>
            <a:ext cx="49647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Planta arquitectónica</a:t>
            </a:r>
            <a:endParaRPr lang="en-US" sz="2000" b="1" dirty="0"/>
          </a:p>
        </p:txBody>
      </p:sp>
      <p:sp>
        <p:nvSpPr>
          <p:cNvPr id="5" name="Rectángulo 4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4024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00" y="2569904"/>
            <a:ext cx="2068792" cy="2068792"/>
          </a:xfrm>
          <a:prstGeom prst="rect">
            <a:avLst/>
          </a:prstGeom>
        </p:spPr>
      </p:pic>
      <p:sp>
        <p:nvSpPr>
          <p:cNvPr id="4" name="Rectángulo redondeado 3"/>
          <p:cNvSpPr/>
          <p:nvPr/>
        </p:nvSpPr>
        <p:spPr>
          <a:xfrm>
            <a:off x="10936224" y="136790"/>
            <a:ext cx="999744" cy="731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795" y="204278"/>
            <a:ext cx="656869" cy="596544"/>
          </a:xfrm>
          <a:prstGeom prst="rect">
            <a:avLst/>
          </a:prstGeom>
        </p:spPr>
      </p:pic>
      <p:cxnSp>
        <p:nvCxnSpPr>
          <p:cNvPr id="13" name="Conector recto 12"/>
          <p:cNvCxnSpPr/>
          <p:nvPr/>
        </p:nvCxnSpPr>
        <p:spPr>
          <a:xfrm>
            <a:off x="11923776" y="341376"/>
            <a:ext cx="0" cy="6278880"/>
          </a:xfrm>
          <a:prstGeom prst="line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136790"/>
            <a:ext cx="1304544" cy="116394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696187" y="406645"/>
            <a:ext cx="13640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Objetivos</a:t>
            </a:r>
            <a:endParaRPr lang="en-US" sz="2000" dirty="0"/>
          </a:p>
        </p:txBody>
      </p:sp>
      <p:sp>
        <p:nvSpPr>
          <p:cNvPr id="3" name="Rectángulo 2"/>
          <p:cNvSpPr/>
          <p:nvPr/>
        </p:nvSpPr>
        <p:spPr>
          <a:xfrm>
            <a:off x="3389376" y="2931551"/>
            <a:ext cx="7181088" cy="1345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sz="1400" dirty="0">
                <a:solidFill>
                  <a:srgbClr val="221E1F"/>
                </a:solidFill>
                <a:latin typeface="Euphemia" panose="020B0503040102020104"/>
              </a:rPr>
              <a:t>Redefinir la cultura </a:t>
            </a:r>
            <a:r>
              <a:rPr lang="es-MX" sz="1400" b="1" dirty="0">
                <a:solidFill>
                  <a:srgbClr val="221E1F"/>
                </a:solidFill>
                <a:latin typeface="Euphemia" panose="020B0503040102020104"/>
              </a:rPr>
              <a:t>ciudadana colectiva</a:t>
            </a:r>
            <a:r>
              <a:rPr lang="es-MX" sz="1400" dirty="0">
                <a:solidFill>
                  <a:srgbClr val="221E1F"/>
                </a:solidFill>
                <a:latin typeface="Euphemia" panose="020B0503040102020104"/>
              </a:rPr>
              <a:t>; aceptando y potencializando sus </a:t>
            </a:r>
            <a:r>
              <a:rPr lang="es-MX" sz="1400" dirty="0" smtClean="0">
                <a:solidFill>
                  <a:srgbClr val="221E1F"/>
                </a:solidFill>
                <a:latin typeface="Euphemia" panose="020B0503040102020104"/>
              </a:rPr>
              <a:t>diferencias, utilizando </a:t>
            </a:r>
            <a:r>
              <a:rPr lang="es-MX" sz="1400" dirty="0">
                <a:solidFill>
                  <a:srgbClr val="221E1F"/>
                </a:solidFill>
                <a:latin typeface="Euphemia" panose="020B0503040102020104"/>
              </a:rPr>
              <a:t>como herramienta gestora el </a:t>
            </a:r>
            <a:r>
              <a:rPr lang="es-MX" sz="1400" b="1" dirty="0">
                <a:solidFill>
                  <a:srgbClr val="221E1F"/>
                </a:solidFill>
                <a:latin typeface="Euphemia" panose="020B0503040102020104"/>
              </a:rPr>
              <a:t>accionar </a:t>
            </a:r>
            <a:r>
              <a:rPr lang="es-MX" sz="1400" dirty="0">
                <a:solidFill>
                  <a:srgbClr val="221E1F"/>
                </a:solidFill>
                <a:latin typeface="Euphemia" panose="020B0503040102020104"/>
              </a:rPr>
              <a:t>público-privado, que permita </a:t>
            </a:r>
            <a:r>
              <a:rPr lang="es-MX" sz="1400" dirty="0" smtClean="0">
                <a:solidFill>
                  <a:srgbClr val="221E1F"/>
                </a:solidFill>
                <a:latin typeface="Euphemia" panose="020B0503040102020104"/>
              </a:rPr>
              <a:t>el </a:t>
            </a:r>
            <a:r>
              <a:rPr lang="es-MX" sz="1400" b="1" dirty="0" smtClean="0">
                <a:solidFill>
                  <a:srgbClr val="221E1F"/>
                </a:solidFill>
                <a:latin typeface="Euphemia" panose="020B0503040102020104"/>
              </a:rPr>
              <a:t>desarrollo </a:t>
            </a:r>
            <a:r>
              <a:rPr lang="es-MX" sz="1400" b="1" dirty="0">
                <a:solidFill>
                  <a:srgbClr val="221E1F"/>
                </a:solidFill>
                <a:latin typeface="Euphemia" panose="020B0503040102020104"/>
              </a:rPr>
              <a:t>integral </a:t>
            </a:r>
            <a:r>
              <a:rPr lang="es-MX" sz="1400" dirty="0">
                <a:solidFill>
                  <a:srgbClr val="221E1F"/>
                </a:solidFill>
                <a:latin typeface="Euphemia" panose="020B0503040102020104"/>
              </a:rPr>
              <a:t>privilegiando el desarrollo humano, obtenido de la </a:t>
            </a:r>
            <a:r>
              <a:rPr lang="es-MX" sz="1400" dirty="0" smtClean="0">
                <a:solidFill>
                  <a:srgbClr val="221E1F"/>
                </a:solidFill>
                <a:latin typeface="Euphemia" panose="020B0503040102020104"/>
              </a:rPr>
              <a:t>seguridad </a:t>
            </a:r>
            <a:r>
              <a:rPr lang="en-US" sz="1400" dirty="0" smtClean="0">
                <a:solidFill>
                  <a:srgbClr val="221E1F"/>
                </a:solidFill>
                <a:latin typeface="Euphemia" panose="020B0503040102020104"/>
              </a:rPr>
              <a:t>integral </a:t>
            </a:r>
            <a:r>
              <a:rPr lang="en-US" sz="1400" dirty="0">
                <a:solidFill>
                  <a:srgbClr val="221E1F"/>
                </a:solidFill>
                <a:latin typeface="Euphemia" panose="020B0503040102020104"/>
              </a:rPr>
              <a:t>y </a:t>
            </a:r>
            <a:r>
              <a:rPr lang="en-US" sz="1400" dirty="0" err="1">
                <a:solidFill>
                  <a:srgbClr val="221E1F"/>
                </a:solidFill>
                <a:latin typeface="Euphemia" panose="020B0503040102020104"/>
              </a:rPr>
              <a:t>movilidad</a:t>
            </a:r>
            <a:r>
              <a:rPr lang="en-US" sz="1400" dirty="0">
                <a:solidFill>
                  <a:srgbClr val="221E1F"/>
                </a:solidFill>
                <a:latin typeface="Euphemia" panose="020B0503040102020104"/>
              </a:rPr>
              <a:t> </a:t>
            </a:r>
            <a:r>
              <a:rPr lang="en-US" sz="1400" dirty="0" err="1">
                <a:solidFill>
                  <a:srgbClr val="221E1F"/>
                </a:solidFill>
                <a:latin typeface="Euphemia" panose="020B0503040102020104"/>
              </a:rPr>
              <a:t>humana</a:t>
            </a:r>
            <a:r>
              <a:rPr lang="en-US" sz="1400" dirty="0">
                <a:solidFill>
                  <a:srgbClr val="221E1F"/>
                </a:solidFill>
                <a:latin typeface="Euphemia" panose="020B0503040102020104"/>
              </a:rPr>
              <a:t>.</a:t>
            </a:r>
            <a:endParaRPr lang="en-US" sz="1400" dirty="0">
              <a:latin typeface="Euphemia" panose="020B0503040102020104"/>
            </a:endParaRPr>
          </a:p>
        </p:txBody>
      </p:sp>
    </p:spTree>
    <p:extLst>
      <p:ext uri="{BB962C8B-B14F-4D97-AF65-F5344CB8AC3E}">
        <p14:creationId xmlns:p14="http://schemas.microsoft.com/office/powerpoint/2010/main" val="215253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redondeado 13"/>
          <p:cNvSpPr/>
          <p:nvPr/>
        </p:nvSpPr>
        <p:spPr>
          <a:xfrm>
            <a:off x="10917936" y="5988950"/>
            <a:ext cx="999744" cy="73152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335" y="5998774"/>
            <a:ext cx="682753" cy="68268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41235" y="270165"/>
            <a:ext cx="49647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Cortes arquitectónicos</a:t>
            </a:r>
            <a:endParaRPr lang="en-US" sz="2000" b="1" dirty="0"/>
          </a:p>
        </p:txBody>
      </p:sp>
      <p:sp>
        <p:nvSpPr>
          <p:cNvPr id="5" name="Rectángulo 4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1248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redondeado 13"/>
          <p:cNvSpPr/>
          <p:nvPr/>
        </p:nvSpPr>
        <p:spPr>
          <a:xfrm>
            <a:off x="10917936" y="5988950"/>
            <a:ext cx="999744" cy="73152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335" y="5998774"/>
            <a:ext cx="682753" cy="68268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41235" y="270165"/>
            <a:ext cx="49647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Fachada arquitectónica</a:t>
            </a:r>
            <a:endParaRPr lang="en-US" sz="2000" b="1" dirty="0"/>
          </a:p>
        </p:txBody>
      </p:sp>
      <p:sp>
        <p:nvSpPr>
          <p:cNvPr id="5" name="Rectángulo 4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9605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redondeado 13"/>
          <p:cNvSpPr/>
          <p:nvPr/>
        </p:nvSpPr>
        <p:spPr>
          <a:xfrm>
            <a:off x="10917936" y="5988950"/>
            <a:ext cx="999744" cy="73152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335" y="5998774"/>
            <a:ext cx="682753" cy="68268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41235" y="270165"/>
            <a:ext cx="49647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Detalle constructivo</a:t>
            </a:r>
            <a:endParaRPr lang="en-US" sz="2000" b="1" dirty="0"/>
          </a:p>
        </p:txBody>
      </p:sp>
      <p:sp>
        <p:nvSpPr>
          <p:cNvPr id="5" name="Rectángulo 4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2525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redondeado 13"/>
          <p:cNvSpPr/>
          <p:nvPr/>
        </p:nvSpPr>
        <p:spPr>
          <a:xfrm>
            <a:off x="10917936" y="5988950"/>
            <a:ext cx="999744" cy="73152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335" y="5998774"/>
            <a:ext cx="682753" cy="68268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41235" y="270165"/>
            <a:ext cx="49647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Vistas exteriores</a:t>
            </a:r>
            <a:endParaRPr lang="en-US" sz="2000" b="1" dirty="0"/>
          </a:p>
        </p:txBody>
      </p:sp>
      <p:sp>
        <p:nvSpPr>
          <p:cNvPr id="5" name="Rectángulo 4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6566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redondeado 13"/>
          <p:cNvSpPr/>
          <p:nvPr/>
        </p:nvSpPr>
        <p:spPr>
          <a:xfrm>
            <a:off x="10917936" y="5988950"/>
            <a:ext cx="999744" cy="73152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335" y="5998774"/>
            <a:ext cx="682753" cy="68268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41235" y="270165"/>
            <a:ext cx="49647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Vistas interiores</a:t>
            </a:r>
            <a:endParaRPr lang="en-US" sz="2000" b="1" dirty="0"/>
          </a:p>
        </p:txBody>
      </p:sp>
      <p:sp>
        <p:nvSpPr>
          <p:cNvPr id="5" name="Rectángulo 4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6365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587" y="853155"/>
            <a:ext cx="4669445" cy="5608605"/>
          </a:xfrm>
          <a:prstGeom prst="rect">
            <a:avLst/>
          </a:prstGeom>
        </p:spPr>
      </p:pic>
      <p:sp>
        <p:nvSpPr>
          <p:cNvPr id="14" name="Rectángulo redondeado 13"/>
          <p:cNvSpPr/>
          <p:nvPr/>
        </p:nvSpPr>
        <p:spPr>
          <a:xfrm>
            <a:off x="10917936" y="5988950"/>
            <a:ext cx="999744" cy="73152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335" y="5998774"/>
            <a:ext cx="682753" cy="68268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41235" y="270165"/>
            <a:ext cx="49647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Unidad arquitectónica 4: hospedaje</a:t>
            </a:r>
            <a:endParaRPr lang="en-US" sz="2000" b="1" dirty="0"/>
          </a:p>
        </p:txBody>
      </p:sp>
      <p:sp>
        <p:nvSpPr>
          <p:cNvPr id="5" name="Rectángulo 4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8515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redondeado 13"/>
          <p:cNvSpPr/>
          <p:nvPr/>
        </p:nvSpPr>
        <p:spPr>
          <a:xfrm>
            <a:off x="10917936" y="5988950"/>
            <a:ext cx="999744" cy="73152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335" y="5998774"/>
            <a:ext cx="682753" cy="68268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41235" y="270165"/>
            <a:ext cx="49647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Planta arquitectónica</a:t>
            </a:r>
            <a:endParaRPr lang="en-US" sz="2000" b="1" dirty="0"/>
          </a:p>
        </p:txBody>
      </p:sp>
      <p:sp>
        <p:nvSpPr>
          <p:cNvPr id="5" name="Rectángulo 4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8359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redondeado 13"/>
          <p:cNvSpPr/>
          <p:nvPr/>
        </p:nvSpPr>
        <p:spPr>
          <a:xfrm>
            <a:off x="10917936" y="5988950"/>
            <a:ext cx="999744" cy="73152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335" y="5998774"/>
            <a:ext cx="682753" cy="68268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41235" y="270165"/>
            <a:ext cx="49647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Cortes arquitectónicos</a:t>
            </a:r>
            <a:endParaRPr lang="en-US" sz="2000" b="1" dirty="0"/>
          </a:p>
        </p:txBody>
      </p:sp>
      <p:sp>
        <p:nvSpPr>
          <p:cNvPr id="5" name="Rectángulo 4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502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redondeado 13"/>
          <p:cNvSpPr/>
          <p:nvPr/>
        </p:nvSpPr>
        <p:spPr>
          <a:xfrm>
            <a:off x="10917936" y="5988950"/>
            <a:ext cx="999744" cy="73152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335" y="5998774"/>
            <a:ext cx="682753" cy="68268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41235" y="270165"/>
            <a:ext cx="49647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Fachada arquitectónica</a:t>
            </a:r>
            <a:endParaRPr lang="en-US" sz="2000" b="1" dirty="0"/>
          </a:p>
        </p:txBody>
      </p:sp>
      <p:sp>
        <p:nvSpPr>
          <p:cNvPr id="5" name="Rectángulo 4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0880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redondeado 13"/>
          <p:cNvSpPr/>
          <p:nvPr/>
        </p:nvSpPr>
        <p:spPr>
          <a:xfrm>
            <a:off x="10917936" y="5988950"/>
            <a:ext cx="999744" cy="73152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335" y="5998774"/>
            <a:ext cx="682753" cy="68268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41235" y="270165"/>
            <a:ext cx="49647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Detalle constructivo</a:t>
            </a:r>
            <a:endParaRPr lang="en-US" sz="2000" b="1" dirty="0"/>
          </a:p>
        </p:txBody>
      </p:sp>
      <p:sp>
        <p:nvSpPr>
          <p:cNvPr id="5" name="Rectángulo 4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0733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10936224" y="136790"/>
            <a:ext cx="999744" cy="731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795" y="204278"/>
            <a:ext cx="656869" cy="596544"/>
          </a:xfrm>
          <a:prstGeom prst="rect">
            <a:avLst/>
          </a:prstGeom>
        </p:spPr>
      </p:pic>
      <p:cxnSp>
        <p:nvCxnSpPr>
          <p:cNvPr id="13" name="Conector recto 12"/>
          <p:cNvCxnSpPr/>
          <p:nvPr/>
        </p:nvCxnSpPr>
        <p:spPr>
          <a:xfrm>
            <a:off x="11923776" y="341376"/>
            <a:ext cx="0" cy="6278880"/>
          </a:xfrm>
          <a:prstGeom prst="line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136790"/>
            <a:ext cx="1304544" cy="116394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696187" y="406645"/>
            <a:ext cx="21199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Ciudadanía activa</a:t>
            </a:r>
            <a:endParaRPr lang="en-US" sz="20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85" y="2503931"/>
            <a:ext cx="2596941" cy="110490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638" y="2469482"/>
            <a:ext cx="2644098" cy="113935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456" y="2501650"/>
            <a:ext cx="2677632" cy="110718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2500530"/>
            <a:ext cx="2706624" cy="1116224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988301" y="3110073"/>
            <a:ext cx="18905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Equidad:</a:t>
            </a:r>
          </a:p>
          <a:p>
            <a:r>
              <a:rPr lang="es-ES" sz="1400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políticas públicas</a:t>
            </a:r>
            <a:endParaRPr lang="en-US" sz="14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3916150" y="3205602"/>
            <a:ext cx="14496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Oportunidades</a:t>
            </a:r>
            <a:endParaRPr lang="en-US" sz="14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6510529" y="3085611"/>
            <a:ext cx="19751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Libre circulación:</a:t>
            </a:r>
          </a:p>
          <a:p>
            <a:r>
              <a:rPr lang="es-ES" sz="14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l</a:t>
            </a:r>
            <a:r>
              <a:rPr lang="es-ES" sz="1400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egalidad y seguridad</a:t>
            </a:r>
            <a:endParaRPr lang="en-US" sz="14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9620355" y="3217794"/>
            <a:ext cx="11199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Integración</a:t>
            </a:r>
            <a:endParaRPr lang="en-US" sz="14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847345" y="3928935"/>
            <a:ext cx="22128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err="1">
                <a:latin typeface="Euphemia" panose="020B0503040102020104"/>
              </a:rPr>
              <a:t>I</a:t>
            </a:r>
            <a:r>
              <a:rPr lang="en-US" sz="1400" dirty="0" err="1" smtClean="0">
                <a:latin typeface="Euphemia" panose="020B0503040102020104"/>
              </a:rPr>
              <a:t>ntegrar</a:t>
            </a:r>
            <a:r>
              <a:rPr lang="en-US" sz="1400" dirty="0" smtClean="0">
                <a:latin typeface="Euphemia" panose="020B0503040102020104"/>
              </a:rPr>
              <a:t> </a:t>
            </a:r>
            <a:r>
              <a:rPr lang="en-US" sz="1400" dirty="0">
                <a:latin typeface="Euphemia" panose="020B0503040102020104"/>
              </a:rPr>
              <a:t>el </a:t>
            </a:r>
            <a:r>
              <a:rPr lang="en-US" sz="1400" dirty="0" err="1" smtClean="0">
                <a:latin typeface="Euphemia" panose="020B0503040102020104"/>
              </a:rPr>
              <a:t>accionar</a:t>
            </a:r>
            <a:r>
              <a:rPr lang="en-US" sz="1400" dirty="0" smtClean="0">
                <a:latin typeface="Euphemia" panose="020B0503040102020104"/>
              </a:rPr>
              <a:t> </a:t>
            </a:r>
            <a:r>
              <a:rPr lang="en-US" sz="1400" dirty="0" err="1" smtClean="0">
                <a:latin typeface="Euphemia" panose="020B0503040102020104"/>
              </a:rPr>
              <a:t>público</a:t>
            </a:r>
            <a:r>
              <a:rPr lang="en-US" sz="1400" dirty="0" smtClean="0">
                <a:latin typeface="Euphemia" panose="020B0503040102020104"/>
              </a:rPr>
              <a:t> </a:t>
            </a:r>
            <a:r>
              <a:rPr lang="en-US" sz="1400" dirty="0">
                <a:latin typeface="Euphemia" panose="020B0503040102020104"/>
              </a:rPr>
              <a:t>y </a:t>
            </a:r>
            <a:r>
              <a:rPr lang="en-US" sz="1400" dirty="0" err="1">
                <a:latin typeface="Euphemia" panose="020B0503040102020104"/>
              </a:rPr>
              <a:t>privado</a:t>
            </a:r>
            <a:r>
              <a:rPr lang="en-US" sz="1400" dirty="0">
                <a:latin typeface="Euphemia" panose="020B0503040102020104"/>
              </a:rPr>
              <a:t> </a:t>
            </a:r>
            <a:r>
              <a:rPr lang="en-US" sz="1400" dirty="0" err="1" smtClean="0">
                <a:latin typeface="Euphemia" panose="020B0503040102020104"/>
              </a:rPr>
              <a:t>como</a:t>
            </a:r>
            <a:r>
              <a:rPr lang="en-US" sz="1400" dirty="0" smtClean="0">
                <a:latin typeface="Euphemia" panose="020B0503040102020104"/>
              </a:rPr>
              <a:t> </a:t>
            </a:r>
            <a:r>
              <a:rPr lang="en-US" sz="1400" dirty="0" err="1" smtClean="0">
                <a:latin typeface="Euphemia" panose="020B0503040102020104"/>
              </a:rPr>
              <a:t>instrumento</a:t>
            </a:r>
            <a:r>
              <a:rPr lang="en-US" sz="1400" dirty="0" smtClean="0">
                <a:latin typeface="Euphemia" panose="020B0503040102020104"/>
              </a:rPr>
              <a:t> </a:t>
            </a:r>
            <a:r>
              <a:rPr lang="en-US" sz="1400" dirty="0" err="1" smtClean="0">
                <a:latin typeface="Euphemia" panose="020B0503040102020104"/>
              </a:rPr>
              <a:t>dinamizador</a:t>
            </a:r>
            <a:r>
              <a:rPr lang="en-US" sz="1400" dirty="0" smtClean="0">
                <a:latin typeface="Euphemia" panose="020B0503040102020104"/>
              </a:rPr>
              <a:t> de </a:t>
            </a:r>
            <a:r>
              <a:rPr lang="en-US" sz="1400" dirty="0" err="1">
                <a:latin typeface="Euphemia" panose="020B0503040102020104"/>
              </a:rPr>
              <a:t>equidad</a:t>
            </a:r>
            <a:r>
              <a:rPr lang="en-US" sz="1400" dirty="0">
                <a:latin typeface="Euphemia" panose="020B0503040102020104"/>
              </a:rPr>
              <a:t> integral, </a:t>
            </a:r>
            <a:r>
              <a:rPr lang="en-US" sz="1400" dirty="0" smtClean="0">
                <a:latin typeface="Euphemia" panose="020B0503040102020104"/>
              </a:rPr>
              <a:t>para </a:t>
            </a:r>
            <a:r>
              <a:rPr lang="en-US" sz="1400" dirty="0" err="1" smtClean="0">
                <a:latin typeface="Euphemia" panose="020B0503040102020104"/>
              </a:rPr>
              <a:t>garantizar</a:t>
            </a:r>
            <a:r>
              <a:rPr lang="en-US" sz="1400" dirty="0" smtClean="0">
                <a:latin typeface="Euphemia" panose="020B0503040102020104"/>
              </a:rPr>
              <a:t> </a:t>
            </a:r>
            <a:r>
              <a:rPr lang="en-US" sz="1400" dirty="0" err="1">
                <a:latin typeface="Euphemia" panose="020B0503040102020104"/>
              </a:rPr>
              <a:t>calidad</a:t>
            </a:r>
            <a:r>
              <a:rPr lang="en-US" sz="1400" dirty="0">
                <a:latin typeface="Euphemia" panose="020B0503040102020104"/>
              </a:rPr>
              <a:t> de </a:t>
            </a:r>
            <a:r>
              <a:rPr lang="en-US" sz="1400" dirty="0" err="1" smtClean="0">
                <a:latin typeface="Euphemia" panose="020B0503040102020104"/>
              </a:rPr>
              <a:t>vida</a:t>
            </a:r>
            <a:r>
              <a:rPr lang="en-US" sz="1400" dirty="0" smtClean="0">
                <a:latin typeface="Euphemia" panose="020B0503040102020104"/>
              </a:rPr>
              <a:t> a </a:t>
            </a:r>
            <a:r>
              <a:rPr lang="en-US" sz="1400" dirty="0" err="1">
                <a:latin typeface="Euphemia" panose="020B0503040102020104"/>
              </a:rPr>
              <a:t>los</a:t>
            </a:r>
            <a:r>
              <a:rPr lang="en-US" sz="1400" dirty="0">
                <a:latin typeface="Euphemia" panose="020B0503040102020104"/>
              </a:rPr>
              <a:t> </a:t>
            </a:r>
            <a:r>
              <a:rPr lang="en-US" sz="1400" dirty="0" err="1">
                <a:latin typeface="Euphemia" panose="020B0503040102020104"/>
              </a:rPr>
              <a:t>ciudadanos</a:t>
            </a:r>
            <a:r>
              <a:rPr lang="en-US" sz="1400" dirty="0">
                <a:latin typeface="Euphemia" panose="020B0503040102020104"/>
              </a:rPr>
              <a:t>.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3633795" y="3928933"/>
            <a:ext cx="22128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err="1">
                <a:latin typeface="Euphemia" panose="020B0503040102020104"/>
              </a:rPr>
              <a:t>Proponer</a:t>
            </a:r>
            <a:r>
              <a:rPr lang="en-US" sz="1400" dirty="0">
                <a:latin typeface="Euphemia" panose="020B0503040102020104"/>
              </a:rPr>
              <a:t> un </a:t>
            </a:r>
            <a:r>
              <a:rPr lang="en-US" sz="1400" dirty="0" err="1">
                <a:latin typeface="Euphemia" panose="020B0503040102020104"/>
              </a:rPr>
              <a:t>crecimiento</a:t>
            </a:r>
            <a:r>
              <a:rPr lang="en-US" sz="1400" dirty="0">
                <a:latin typeface="Euphemia" panose="020B0503040102020104"/>
              </a:rPr>
              <a:t> </a:t>
            </a:r>
            <a:r>
              <a:rPr lang="en-US" sz="1400" dirty="0" err="1">
                <a:latin typeface="Euphemia" panose="020B0503040102020104"/>
              </a:rPr>
              <a:t>urbano</a:t>
            </a:r>
            <a:r>
              <a:rPr lang="en-US" sz="1400" dirty="0">
                <a:latin typeface="Euphemia" panose="020B0503040102020104"/>
              </a:rPr>
              <a:t> </a:t>
            </a:r>
            <a:r>
              <a:rPr lang="en-US" sz="1400" dirty="0" err="1">
                <a:latin typeface="Euphemia" panose="020B0503040102020104"/>
              </a:rPr>
              <a:t>sostenible</a:t>
            </a:r>
            <a:r>
              <a:rPr lang="en-US" sz="1400" dirty="0">
                <a:latin typeface="Euphemia" panose="020B0503040102020104"/>
              </a:rPr>
              <a:t> y </a:t>
            </a:r>
            <a:r>
              <a:rPr lang="en-US" sz="1400" dirty="0" err="1">
                <a:latin typeface="Euphemia" panose="020B0503040102020104"/>
              </a:rPr>
              <a:t>sustentable</a:t>
            </a:r>
            <a:r>
              <a:rPr lang="en-US" sz="1400" dirty="0">
                <a:latin typeface="Euphemia" panose="020B0503040102020104"/>
              </a:rPr>
              <a:t>, que </a:t>
            </a:r>
            <a:r>
              <a:rPr lang="en-US" sz="1400" dirty="0" err="1">
                <a:latin typeface="Euphemia" panose="020B0503040102020104"/>
              </a:rPr>
              <a:t>responda</a:t>
            </a:r>
            <a:endParaRPr lang="en-US" sz="1400" dirty="0">
              <a:latin typeface="Euphemia" panose="020B0503040102020104"/>
            </a:endParaRPr>
          </a:p>
          <a:p>
            <a:pPr algn="just"/>
            <a:r>
              <a:rPr lang="en-US" sz="1400" dirty="0">
                <a:latin typeface="Euphemia" panose="020B0503040102020104"/>
              </a:rPr>
              <a:t>a </a:t>
            </a:r>
            <a:r>
              <a:rPr lang="en-US" sz="1400" dirty="0" err="1">
                <a:latin typeface="Euphemia" panose="020B0503040102020104"/>
              </a:rPr>
              <a:t>condiciones</a:t>
            </a:r>
            <a:r>
              <a:rPr lang="en-US" sz="1400" dirty="0">
                <a:latin typeface="Euphemia" panose="020B0503040102020104"/>
              </a:rPr>
              <a:t> socio-</a:t>
            </a:r>
            <a:r>
              <a:rPr lang="en-US" sz="1400" dirty="0" err="1">
                <a:latin typeface="Euphemia" panose="020B0503040102020104"/>
              </a:rPr>
              <a:t>económicas</a:t>
            </a:r>
            <a:r>
              <a:rPr lang="en-US" sz="1400" dirty="0">
                <a:latin typeface="Euphemia" panose="020B0503040102020104"/>
              </a:rPr>
              <a:t>: </a:t>
            </a:r>
            <a:r>
              <a:rPr lang="en-US" sz="1400" dirty="0" err="1">
                <a:latin typeface="Euphemia" panose="020B0503040102020104"/>
              </a:rPr>
              <a:t>específicas</a:t>
            </a:r>
            <a:r>
              <a:rPr lang="en-US" sz="1400" dirty="0">
                <a:latin typeface="Euphemia" panose="020B0503040102020104"/>
              </a:rPr>
              <a:t> y</a:t>
            </a:r>
          </a:p>
          <a:p>
            <a:pPr algn="just"/>
            <a:r>
              <a:rPr lang="en-US" sz="1400" dirty="0">
                <a:latin typeface="Euphemia" panose="020B0503040102020104"/>
              </a:rPr>
              <a:t>locales.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6441088" y="3928933"/>
            <a:ext cx="21542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err="1">
                <a:latin typeface="Euphemia" panose="020B0503040102020104"/>
              </a:rPr>
              <a:t>Organizar</a:t>
            </a:r>
            <a:r>
              <a:rPr lang="en-US" sz="1400" dirty="0">
                <a:latin typeface="Euphemia" panose="020B0503040102020104"/>
              </a:rPr>
              <a:t> </a:t>
            </a:r>
            <a:r>
              <a:rPr lang="en-US" sz="1400" dirty="0" smtClean="0">
                <a:latin typeface="Euphemia" panose="020B0503040102020104"/>
              </a:rPr>
              <a:t>las </a:t>
            </a:r>
            <a:r>
              <a:rPr lang="en-US" sz="1400" dirty="0" err="1" smtClean="0">
                <a:latin typeface="Euphemia" panose="020B0503040102020104"/>
              </a:rPr>
              <a:t>dinámicas</a:t>
            </a:r>
            <a:endParaRPr lang="en-US" sz="1400" dirty="0">
              <a:latin typeface="Euphemia" panose="020B0503040102020104"/>
            </a:endParaRPr>
          </a:p>
          <a:p>
            <a:pPr algn="just"/>
            <a:r>
              <a:rPr lang="en-US" sz="1400" dirty="0" err="1">
                <a:latin typeface="Euphemia" panose="020B0503040102020104"/>
              </a:rPr>
              <a:t>fronterizas</a:t>
            </a:r>
            <a:r>
              <a:rPr lang="en-US" sz="1400" dirty="0">
                <a:latin typeface="Euphemia" panose="020B0503040102020104"/>
              </a:rPr>
              <a:t> (</a:t>
            </a:r>
            <a:r>
              <a:rPr lang="en-US" sz="1400" dirty="0" err="1">
                <a:latin typeface="Euphemia" panose="020B0503040102020104"/>
              </a:rPr>
              <a:t>productivas</a:t>
            </a:r>
            <a:r>
              <a:rPr lang="en-US" sz="1400" dirty="0">
                <a:latin typeface="Euphemia" panose="020B0503040102020104"/>
              </a:rPr>
              <a:t>,</a:t>
            </a:r>
          </a:p>
          <a:p>
            <a:pPr algn="just"/>
            <a:r>
              <a:rPr lang="en-US" sz="1400" dirty="0" err="1">
                <a:latin typeface="Euphemia" panose="020B0503040102020104"/>
              </a:rPr>
              <a:t>comerciales</a:t>
            </a:r>
            <a:r>
              <a:rPr lang="en-US" sz="1400" dirty="0">
                <a:latin typeface="Euphemia" panose="020B0503040102020104"/>
              </a:rPr>
              <a:t>, </a:t>
            </a:r>
            <a:r>
              <a:rPr lang="en-US" sz="1400" dirty="0" err="1">
                <a:latin typeface="Euphemia" panose="020B0503040102020104"/>
              </a:rPr>
              <a:t>ambientales</a:t>
            </a:r>
            <a:endParaRPr lang="en-US" sz="1400" dirty="0">
              <a:latin typeface="Euphemia" panose="020B0503040102020104"/>
            </a:endParaRPr>
          </a:p>
          <a:p>
            <a:pPr algn="just"/>
            <a:r>
              <a:rPr lang="en-US" sz="1400" dirty="0">
                <a:latin typeface="Euphemia" panose="020B0503040102020104"/>
              </a:rPr>
              <a:t>y de </a:t>
            </a:r>
            <a:r>
              <a:rPr lang="en-US" sz="1400" dirty="0" err="1">
                <a:latin typeface="Euphemia" panose="020B0503040102020104"/>
              </a:rPr>
              <a:t>transporte</a:t>
            </a:r>
            <a:r>
              <a:rPr lang="en-US" sz="1400" dirty="0">
                <a:latin typeface="Euphemia" panose="020B0503040102020104"/>
              </a:rPr>
              <a:t>).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9248381" y="3928933"/>
            <a:ext cx="22128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 dirty="0">
                <a:latin typeface="Euphemia" panose="020B0503040102020104"/>
              </a:rPr>
              <a:t>Integrar a todos los </a:t>
            </a:r>
            <a:r>
              <a:rPr lang="es-MX" sz="1400" dirty="0" smtClean="0">
                <a:latin typeface="Euphemia" panose="020B0503040102020104"/>
              </a:rPr>
              <a:t>actores </a:t>
            </a:r>
            <a:r>
              <a:rPr lang="en-US" sz="1400" dirty="0" err="1" smtClean="0">
                <a:latin typeface="Euphemia" panose="020B0503040102020104"/>
              </a:rPr>
              <a:t>fronterizos</a:t>
            </a:r>
            <a:r>
              <a:rPr lang="en-US" sz="1400" dirty="0" smtClean="0">
                <a:latin typeface="Euphemia" panose="020B0503040102020104"/>
              </a:rPr>
              <a:t> </a:t>
            </a:r>
            <a:r>
              <a:rPr lang="en-US" sz="1400" dirty="0" err="1">
                <a:latin typeface="Euphemia" panose="020B0503040102020104"/>
              </a:rPr>
              <a:t>por</a:t>
            </a:r>
            <a:r>
              <a:rPr lang="en-US" sz="1400" dirty="0">
                <a:latin typeface="Euphemia" panose="020B0503040102020104"/>
              </a:rPr>
              <a:t> </a:t>
            </a:r>
            <a:r>
              <a:rPr lang="en-US" sz="1400" dirty="0" err="1" smtClean="0">
                <a:latin typeface="Euphemia" panose="020B0503040102020104"/>
              </a:rPr>
              <a:t>medio</a:t>
            </a:r>
            <a:r>
              <a:rPr lang="en-US" sz="1400" dirty="0" smtClean="0">
                <a:latin typeface="Euphemia" panose="020B0503040102020104"/>
              </a:rPr>
              <a:t> de </a:t>
            </a:r>
            <a:r>
              <a:rPr lang="en-US" sz="1400" dirty="0" err="1" smtClean="0">
                <a:latin typeface="Euphemia" panose="020B0503040102020104"/>
              </a:rPr>
              <a:t>espacios</a:t>
            </a:r>
            <a:r>
              <a:rPr lang="en-US" sz="1400" dirty="0" smtClean="0">
                <a:latin typeface="Euphemia" panose="020B0503040102020104"/>
              </a:rPr>
              <a:t> de </a:t>
            </a:r>
            <a:r>
              <a:rPr lang="en-US" sz="1400" dirty="0" err="1" smtClean="0">
                <a:latin typeface="Euphemia" panose="020B0503040102020104"/>
              </a:rPr>
              <a:t>participación</a:t>
            </a:r>
            <a:r>
              <a:rPr lang="en-US" sz="1400" dirty="0" smtClean="0">
                <a:latin typeface="Euphemia" panose="020B0503040102020104"/>
              </a:rPr>
              <a:t> </a:t>
            </a:r>
            <a:r>
              <a:rPr lang="en-US" sz="1400" dirty="0" err="1" smtClean="0">
                <a:latin typeface="Euphemia" panose="020B0503040102020104"/>
              </a:rPr>
              <a:t>ciudadana</a:t>
            </a:r>
            <a:r>
              <a:rPr lang="en-US" sz="1400" dirty="0" smtClean="0">
                <a:latin typeface="Euphemia" panose="020B0503040102020104"/>
              </a:rPr>
              <a:t> </a:t>
            </a:r>
            <a:r>
              <a:rPr lang="en-US" sz="1400" dirty="0">
                <a:latin typeface="Euphemia" panose="020B0503040102020104"/>
              </a:rPr>
              <a:t>(</a:t>
            </a:r>
            <a:r>
              <a:rPr lang="en-US" sz="1400" dirty="0" err="1" smtClean="0">
                <a:latin typeface="Euphemia" panose="020B0503040102020104"/>
              </a:rPr>
              <a:t>sociedad</a:t>
            </a:r>
            <a:r>
              <a:rPr lang="en-US" sz="1400" dirty="0" smtClean="0">
                <a:latin typeface="Euphemia" panose="020B0503040102020104"/>
              </a:rPr>
              <a:t> civil </a:t>
            </a:r>
            <a:r>
              <a:rPr lang="en-US" sz="1400" dirty="0">
                <a:latin typeface="Euphemia" panose="020B0503040102020104"/>
              </a:rPr>
              <a:t>y </a:t>
            </a:r>
            <a:r>
              <a:rPr lang="en-US" sz="1400" dirty="0" err="1" smtClean="0">
                <a:latin typeface="Euphemia" panose="020B0503040102020104"/>
              </a:rPr>
              <a:t>dirigentes</a:t>
            </a:r>
            <a:r>
              <a:rPr lang="en-US" sz="1400" dirty="0" smtClean="0">
                <a:latin typeface="Euphemia" panose="020B0503040102020104"/>
              </a:rPr>
              <a:t> de </a:t>
            </a:r>
            <a:r>
              <a:rPr lang="en-US" sz="1400" dirty="0" err="1" smtClean="0">
                <a:latin typeface="Euphemia" panose="020B0503040102020104"/>
              </a:rPr>
              <a:t>conflictos</a:t>
            </a:r>
            <a:r>
              <a:rPr lang="en-US" sz="1400" dirty="0" smtClean="0">
                <a:latin typeface="Euphemia" panose="020B0503040102020104"/>
              </a:rPr>
              <a:t>).</a:t>
            </a:r>
            <a:endParaRPr lang="en-US" sz="1400" dirty="0">
              <a:latin typeface="Euphemia" panose="020B0503040102020104"/>
            </a:endParaRPr>
          </a:p>
        </p:txBody>
      </p:sp>
    </p:spTree>
    <p:extLst>
      <p:ext uri="{BB962C8B-B14F-4D97-AF65-F5344CB8AC3E}">
        <p14:creationId xmlns:p14="http://schemas.microsoft.com/office/powerpoint/2010/main" val="187077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redondeado 13"/>
          <p:cNvSpPr/>
          <p:nvPr/>
        </p:nvSpPr>
        <p:spPr>
          <a:xfrm>
            <a:off x="10917936" y="5988950"/>
            <a:ext cx="999744" cy="73152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335" y="5998774"/>
            <a:ext cx="682753" cy="68268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41235" y="270165"/>
            <a:ext cx="49647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Vistas exteriores</a:t>
            </a:r>
            <a:endParaRPr lang="en-US" sz="2000" b="1" dirty="0"/>
          </a:p>
        </p:txBody>
      </p:sp>
      <p:sp>
        <p:nvSpPr>
          <p:cNvPr id="5" name="Rectángulo 4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3903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redondeado 13"/>
          <p:cNvSpPr/>
          <p:nvPr/>
        </p:nvSpPr>
        <p:spPr>
          <a:xfrm>
            <a:off x="10917936" y="5988950"/>
            <a:ext cx="999744" cy="73152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335" y="5998774"/>
            <a:ext cx="682753" cy="68268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41235" y="270165"/>
            <a:ext cx="49647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Vistas interiores</a:t>
            </a:r>
            <a:endParaRPr lang="en-US" sz="2000" b="1" dirty="0"/>
          </a:p>
        </p:txBody>
      </p:sp>
      <p:sp>
        <p:nvSpPr>
          <p:cNvPr id="5" name="Rectángulo 4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9604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ángulo 3"/>
          <p:cNvSpPr/>
          <p:nvPr/>
        </p:nvSpPr>
        <p:spPr>
          <a:xfrm>
            <a:off x="182880" y="3136612"/>
            <a:ext cx="11826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  <a:latin typeface="Euphemia" panose="020B0503040102020104"/>
              </a:rPr>
              <a:t>FRASE DE ARQUITECTURA Y NATURALEZA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39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ángulo 3"/>
          <p:cNvSpPr/>
          <p:nvPr/>
        </p:nvSpPr>
        <p:spPr>
          <a:xfrm>
            <a:off x="182880" y="3136612"/>
            <a:ext cx="11826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  <a:latin typeface="Euphemia" panose="020B0503040102020104"/>
              </a:rPr>
              <a:t>GRACIAS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68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00" y="2569904"/>
            <a:ext cx="2068792" cy="2068792"/>
          </a:xfrm>
          <a:prstGeom prst="rect">
            <a:avLst/>
          </a:prstGeom>
        </p:spPr>
      </p:pic>
      <p:sp>
        <p:nvSpPr>
          <p:cNvPr id="4" name="Rectángulo redondeado 3"/>
          <p:cNvSpPr/>
          <p:nvPr/>
        </p:nvSpPr>
        <p:spPr>
          <a:xfrm>
            <a:off x="10936224" y="136790"/>
            <a:ext cx="999744" cy="731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795" y="204278"/>
            <a:ext cx="656869" cy="596544"/>
          </a:xfrm>
          <a:prstGeom prst="rect">
            <a:avLst/>
          </a:prstGeom>
        </p:spPr>
      </p:pic>
      <p:cxnSp>
        <p:nvCxnSpPr>
          <p:cNvPr id="13" name="Conector recto 12"/>
          <p:cNvCxnSpPr/>
          <p:nvPr/>
        </p:nvCxnSpPr>
        <p:spPr>
          <a:xfrm>
            <a:off x="11923776" y="341376"/>
            <a:ext cx="0" cy="6278880"/>
          </a:xfrm>
          <a:prstGeom prst="line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136790"/>
            <a:ext cx="1304544" cy="116394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696187" y="406645"/>
            <a:ext cx="13640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Objetivos</a:t>
            </a:r>
            <a:endParaRPr lang="en-US" sz="2000" dirty="0"/>
          </a:p>
        </p:txBody>
      </p:sp>
      <p:sp>
        <p:nvSpPr>
          <p:cNvPr id="3" name="Rectángulo 2"/>
          <p:cNvSpPr/>
          <p:nvPr/>
        </p:nvSpPr>
        <p:spPr>
          <a:xfrm>
            <a:off x="3377184" y="3254717"/>
            <a:ext cx="7181088" cy="699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sz="1400" dirty="0">
                <a:latin typeface="Euphemia" panose="020B0503040102020104"/>
              </a:rPr>
              <a:t>Equilibrar las dinámicas de la </a:t>
            </a:r>
            <a:r>
              <a:rPr lang="es-MX" sz="1400" b="1" dirty="0">
                <a:latin typeface="Euphemia" panose="020B0503040102020104"/>
              </a:rPr>
              <a:t>sociedad </a:t>
            </a:r>
            <a:r>
              <a:rPr lang="es-MX" sz="1400" dirty="0">
                <a:latin typeface="Euphemia" panose="020B0503040102020104"/>
              </a:rPr>
              <a:t>por medio de una visión general, de acuerdo a sus </a:t>
            </a:r>
            <a:r>
              <a:rPr lang="es-MX" sz="1400" b="1" dirty="0">
                <a:latin typeface="Euphemia" panose="020B0503040102020104"/>
              </a:rPr>
              <a:t>habitantes </a:t>
            </a:r>
            <a:r>
              <a:rPr lang="es-MX" sz="1400" dirty="0">
                <a:latin typeface="Euphemia" panose="020B0503040102020104"/>
              </a:rPr>
              <a:t>y </a:t>
            </a:r>
            <a:r>
              <a:rPr lang="es-MX" sz="1400" b="1" dirty="0">
                <a:latin typeface="Euphemia" panose="020B0503040102020104"/>
              </a:rPr>
              <a:t>con ciudadanos</a:t>
            </a:r>
            <a:endParaRPr lang="en-US" sz="1400" dirty="0">
              <a:latin typeface="Euphemia" panose="020B0503040102020104"/>
            </a:endParaRPr>
          </a:p>
        </p:txBody>
      </p:sp>
    </p:spTree>
    <p:extLst>
      <p:ext uri="{BB962C8B-B14F-4D97-AF65-F5344CB8AC3E}">
        <p14:creationId xmlns:p14="http://schemas.microsoft.com/office/powerpoint/2010/main" val="360424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407" y="2479167"/>
            <a:ext cx="2805932" cy="1154126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182" y="2479167"/>
            <a:ext cx="2805932" cy="115412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589" y="2393258"/>
            <a:ext cx="2754080" cy="1287170"/>
          </a:xfrm>
          <a:prstGeom prst="rect">
            <a:avLst/>
          </a:prstGeom>
        </p:spPr>
      </p:pic>
      <p:sp>
        <p:nvSpPr>
          <p:cNvPr id="4" name="Rectángulo redondeado 3"/>
          <p:cNvSpPr/>
          <p:nvPr/>
        </p:nvSpPr>
        <p:spPr>
          <a:xfrm>
            <a:off x="10936224" y="136790"/>
            <a:ext cx="999744" cy="731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795" y="204278"/>
            <a:ext cx="656869" cy="596544"/>
          </a:xfrm>
          <a:prstGeom prst="rect">
            <a:avLst/>
          </a:prstGeom>
        </p:spPr>
      </p:pic>
      <p:cxnSp>
        <p:nvCxnSpPr>
          <p:cNvPr id="13" name="Conector recto 12"/>
          <p:cNvCxnSpPr/>
          <p:nvPr/>
        </p:nvCxnSpPr>
        <p:spPr>
          <a:xfrm>
            <a:off x="11923776" y="341376"/>
            <a:ext cx="0" cy="6278880"/>
          </a:xfrm>
          <a:prstGeom prst="line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136790"/>
            <a:ext cx="1304544" cy="116394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696187" y="406645"/>
            <a:ext cx="19492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Cohesión Social</a:t>
            </a:r>
            <a:endParaRPr lang="en-US" sz="2000" dirty="0"/>
          </a:p>
        </p:txBody>
      </p:sp>
      <p:sp>
        <p:nvSpPr>
          <p:cNvPr id="11" name="Rectángulo 10"/>
          <p:cNvSpPr/>
          <p:nvPr/>
        </p:nvSpPr>
        <p:spPr>
          <a:xfrm>
            <a:off x="2396273" y="3200100"/>
            <a:ext cx="18905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Potenciar lo diverso</a:t>
            </a:r>
            <a:endParaRPr lang="en-US" sz="14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5086582" y="3205602"/>
            <a:ext cx="19304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Cultura como motor</a:t>
            </a:r>
            <a:endParaRPr lang="en-US" sz="14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2311950" y="3928933"/>
            <a:ext cx="223723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 dirty="0">
                <a:latin typeface="Euphemia" panose="020B0503040102020104"/>
              </a:rPr>
              <a:t>Promover </a:t>
            </a:r>
            <a:r>
              <a:rPr lang="es-MX" sz="1400" dirty="0" smtClean="0">
                <a:latin typeface="Euphemia" panose="020B0503040102020104"/>
              </a:rPr>
              <a:t>los aspectos </a:t>
            </a:r>
            <a:r>
              <a:rPr lang="es-MX" sz="1400" dirty="0">
                <a:latin typeface="Euphemia" panose="020B0503040102020104"/>
              </a:rPr>
              <a:t>de </a:t>
            </a:r>
            <a:r>
              <a:rPr lang="es-MX" sz="1400" dirty="0" smtClean="0">
                <a:latin typeface="Euphemia" panose="020B0503040102020104"/>
              </a:rPr>
              <a:t>los hábitos más relevantes </a:t>
            </a:r>
            <a:r>
              <a:rPr lang="es-MX" sz="1400" dirty="0">
                <a:latin typeface="Euphemia" panose="020B0503040102020104"/>
              </a:rPr>
              <a:t>entre </a:t>
            </a:r>
            <a:r>
              <a:rPr lang="es-MX" sz="1400" dirty="0" smtClean="0">
                <a:latin typeface="Euphemia" panose="020B0503040102020104"/>
              </a:rPr>
              <a:t>los </a:t>
            </a:r>
            <a:r>
              <a:rPr lang="en-US" sz="1400" dirty="0" err="1" smtClean="0">
                <a:latin typeface="Euphemia" panose="020B0503040102020104"/>
              </a:rPr>
              <a:t>actores</a:t>
            </a:r>
            <a:r>
              <a:rPr lang="en-US" sz="1400" dirty="0" smtClean="0">
                <a:latin typeface="Euphemia" panose="020B0503040102020104"/>
              </a:rPr>
              <a:t> </a:t>
            </a:r>
            <a:r>
              <a:rPr lang="en-US" sz="1400" dirty="0">
                <a:latin typeface="Euphemia" panose="020B0503040102020104"/>
              </a:rPr>
              <a:t>para </a:t>
            </a:r>
            <a:r>
              <a:rPr lang="en-US" sz="1400" dirty="0" err="1">
                <a:latin typeface="Euphemia" panose="020B0503040102020104"/>
              </a:rPr>
              <a:t>generar</a:t>
            </a:r>
            <a:r>
              <a:rPr lang="en-US" sz="1400" dirty="0">
                <a:latin typeface="Euphemia" panose="020B0503040102020104"/>
              </a:rPr>
              <a:t> </a:t>
            </a:r>
            <a:r>
              <a:rPr lang="en-US" sz="1400" dirty="0" err="1" smtClean="0">
                <a:latin typeface="Euphemia" panose="020B0503040102020104"/>
              </a:rPr>
              <a:t>una</a:t>
            </a:r>
            <a:r>
              <a:rPr lang="en-US" sz="1400" dirty="0" smtClean="0">
                <a:latin typeface="Euphemia" panose="020B0503040102020104"/>
              </a:rPr>
              <a:t> </a:t>
            </a:r>
            <a:r>
              <a:rPr lang="en-US" sz="1400" dirty="0" err="1" smtClean="0">
                <a:latin typeface="Euphemia" panose="020B0503040102020104"/>
              </a:rPr>
              <a:t>identidad</a:t>
            </a:r>
            <a:r>
              <a:rPr lang="en-US" sz="1400" dirty="0" smtClean="0">
                <a:latin typeface="Euphemia" panose="020B0503040102020104"/>
              </a:rPr>
              <a:t> </a:t>
            </a:r>
            <a:r>
              <a:rPr lang="en-US" sz="1400" dirty="0" err="1" smtClean="0">
                <a:latin typeface="Euphemia" panose="020B0503040102020104"/>
              </a:rPr>
              <a:t>heterogénea</a:t>
            </a:r>
            <a:r>
              <a:rPr lang="en-US" sz="1400" dirty="0">
                <a:latin typeface="Euphemia" panose="020B0503040102020104"/>
              </a:rPr>
              <a:t>.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5028791" y="3928933"/>
            <a:ext cx="22128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err="1">
                <a:latin typeface="Euphemia" panose="020B0503040102020104"/>
              </a:rPr>
              <a:t>Entender</a:t>
            </a:r>
            <a:r>
              <a:rPr lang="en-US" sz="1400" dirty="0">
                <a:latin typeface="Euphemia" panose="020B0503040102020104"/>
              </a:rPr>
              <a:t> y </a:t>
            </a:r>
            <a:r>
              <a:rPr lang="en-US" sz="1400" dirty="0" err="1">
                <a:latin typeface="Euphemia" panose="020B0503040102020104"/>
              </a:rPr>
              <a:t>fortalecer</a:t>
            </a:r>
            <a:r>
              <a:rPr lang="en-US" sz="1400" dirty="0">
                <a:latin typeface="Euphemia" panose="020B0503040102020104"/>
              </a:rPr>
              <a:t> </a:t>
            </a:r>
            <a:r>
              <a:rPr lang="en-US" sz="1400" dirty="0" smtClean="0">
                <a:latin typeface="Euphemia" panose="020B0503040102020104"/>
              </a:rPr>
              <a:t>las </a:t>
            </a:r>
            <a:r>
              <a:rPr lang="en-US" sz="1400" dirty="0" err="1" smtClean="0">
                <a:latin typeface="Euphemia" panose="020B0503040102020104"/>
              </a:rPr>
              <a:t>riquezas</a:t>
            </a:r>
            <a:r>
              <a:rPr lang="en-US" sz="1400" dirty="0" smtClean="0">
                <a:latin typeface="Euphemia" panose="020B0503040102020104"/>
              </a:rPr>
              <a:t> </a:t>
            </a:r>
            <a:r>
              <a:rPr lang="en-US" sz="1400" dirty="0" err="1">
                <a:latin typeface="Euphemia" panose="020B0503040102020104"/>
              </a:rPr>
              <a:t>culturales</a:t>
            </a:r>
            <a:r>
              <a:rPr lang="en-US" sz="1400" dirty="0">
                <a:latin typeface="Euphemia" panose="020B0503040102020104"/>
              </a:rPr>
              <a:t> </a:t>
            </a:r>
            <a:r>
              <a:rPr lang="en-US" sz="1400" dirty="0" smtClean="0">
                <a:latin typeface="Euphemia" panose="020B0503040102020104"/>
              </a:rPr>
              <a:t>e </a:t>
            </a:r>
            <a:r>
              <a:rPr lang="en-US" sz="1400" dirty="0" err="1" smtClean="0">
                <a:latin typeface="Euphemia" panose="020B0503040102020104"/>
              </a:rPr>
              <a:t>identitarias</a:t>
            </a:r>
            <a:r>
              <a:rPr lang="en-US" sz="1400" dirty="0" smtClean="0">
                <a:latin typeface="Euphemia" panose="020B0503040102020104"/>
              </a:rPr>
              <a:t>, </a:t>
            </a:r>
            <a:r>
              <a:rPr lang="es-MX" sz="1400" dirty="0" smtClean="0">
                <a:latin typeface="Euphemia" panose="020B0503040102020104"/>
              </a:rPr>
              <a:t>para </a:t>
            </a:r>
            <a:r>
              <a:rPr lang="es-MX" sz="1400" dirty="0">
                <a:latin typeface="Euphemia" panose="020B0503040102020104"/>
              </a:rPr>
              <a:t>que sean puntos </a:t>
            </a:r>
            <a:r>
              <a:rPr lang="es-MX" sz="1400" dirty="0" smtClean="0">
                <a:latin typeface="Euphemia" panose="020B0503040102020104"/>
              </a:rPr>
              <a:t>de partida </a:t>
            </a:r>
            <a:r>
              <a:rPr lang="en-US" sz="1400" dirty="0" err="1" smtClean="0">
                <a:latin typeface="Euphemia" panose="020B0503040102020104"/>
              </a:rPr>
              <a:t>hacia</a:t>
            </a:r>
            <a:r>
              <a:rPr lang="en-US" sz="1400" dirty="0" smtClean="0">
                <a:latin typeface="Euphemia" panose="020B0503040102020104"/>
              </a:rPr>
              <a:t> </a:t>
            </a:r>
            <a:r>
              <a:rPr lang="en-US" sz="1400" dirty="0" err="1" smtClean="0">
                <a:latin typeface="Euphemia" panose="020B0503040102020104"/>
              </a:rPr>
              <a:t>transformaciones</a:t>
            </a:r>
            <a:r>
              <a:rPr lang="en-US" sz="1400" dirty="0" smtClean="0">
                <a:latin typeface="Euphemia" panose="020B0503040102020104"/>
              </a:rPr>
              <a:t> </a:t>
            </a:r>
            <a:r>
              <a:rPr lang="en-US" sz="1400" dirty="0" err="1" smtClean="0">
                <a:latin typeface="Euphemia" panose="020B0503040102020104"/>
              </a:rPr>
              <a:t>sociales</a:t>
            </a:r>
            <a:r>
              <a:rPr lang="en-US" sz="1400" dirty="0">
                <a:latin typeface="Euphemia" panose="020B0503040102020104"/>
              </a:rPr>
              <a:t>, </a:t>
            </a:r>
            <a:r>
              <a:rPr lang="en-US" sz="1400" dirty="0" err="1">
                <a:latin typeface="Euphemia" panose="020B0503040102020104"/>
              </a:rPr>
              <a:t>económicas</a:t>
            </a:r>
            <a:r>
              <a:rPr lang="en-US" sz="1400" dirty="0">
                <a:latin typeface="Euphemia" panose="020B0503040102020104"/>
              </a:rPr>
              <a:t> </a:t>
            </a:r>
            <a:r>
              <a:rPr lang="en-US" sz="1400" dirty="0" smtClean="0">
                <a:latin typeface="Euphemia" panose="020B0503040102020104"/>
              </a:rPr>
              <a:t>y </a:t>
            </a:r>
            <a:r>
              <a:rPr lang="en-US" sz="1400" dirty="0" err="1" smtClean="0">
                <a:latin typeface="Euphemia" panose="020B0503040102020104"/>
              </a:rPr>
              <a:t>culturales</a:t>
            </a:r>
            <a:r>
              <a:rPr lang="en-US" sz="1400" dirty="0">
                <a:latin typeface="Euphemia" panose="020B0503040102020104"/>
              </a:rPr>
              <a:t>.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7745632" y="3928933"/>
            <a:ext cx="222742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err="1" smtClean="0">
                <a:latin typeface="Euphemia" panose="020B0503040102020104"/>
              </a:rPr>
              <a:t>Fomentar</a:t>
            </a:r>
            <a:r>
              <a:rPr lang="en-US" sz="1400" dirty="0">
                <a:latin typeface="Euphemia" panose="020B0503040102020104"/>
              </a:rPr>
              <a:t> </a:t>
            </a:r>
            <a:r>
              <a:rPr lang="en-US" sz="1400" dirty="0" err="1" smtClean="0">
                <a:latin typeface="Euphemia" panose="020B0503040102020104"/>
              </a:rPr>
              <a:t>conductas</a:t>
            </a:r>
            <a:r>
              <a:rPr lang="en-US" sz="1400" dirty="0" smtClean="0">
                <a:latin typeface="Euphemia" panose="020B0503040102020104"/>
              </a:rPr>
              <a:t> que </a:t>
            </a:r>
            <a:r>
              <a:rPr lang="en-US" sz="1400" dirty="0" err="1">
                <a:latin typeface="Euphemia" panose="020B0503040102020104"/>
              </a:rPr>
              <a:t>beneficien</a:t>
            </a:r>
            <a:r>
              <a:rPr lang="en-US" sz="1400" dirty="0">
                <a:latin typeface="Euphemia" panose="020B0503040102020104"/>
              </a:rPr>
              <a:t> a </a:t>
            </a:r>
            <a:r>
              <a:rPr lang="en-US" sz="1400" dirty="0" err="1" smtClean="0">
                <a:latin typeface="Euphemia" panose="020B0503040102020104"/>
              </a:rPr>
              <a:t>los</a:t>
            </a:r>
            <a:r>
              <a:rPr lang="en-US" sz="1400" dirty="0" smtClean="0">
                <a:latin typeface="Euphemia" panose="020B0503040102020104"/>
              </a:rPr>
              <a:t> actors, </a:t>
            </a:r>
            <a:r>
              <a:rPr lang="en-US" sz="1400" dirty="0">
                <a:latin typeface="Euphemia" panose="020B0503040102020104"/>
              </a:rPr>
              <a:t>sin </a:t>
            </a:r>
            <a:r>
              <a:rPr lang="en-US" sz="1400" dirty="0" err="1" smtClean="0">
                <a:latin typeface="Euphemia" panose="020B0503040102020104"/>
              </a:rPr>
              <a:t>tener</a:t>
            </a:r>
            <a:r>
              <a:rPr lang="en-US" sz="1400" dirty="0" smtClean="0">
                <a:latin typeface="Euphemia" panose="020B0503040102020104"/>
              </a:rPr>
              <a:t> </a:t>
            </a:r>
            <a:r>
              <a:rPr lang="en-US" sz="1400" dirty="0" err="1" smtClean="0">
                <a:latin typeface="Euphemia" panose="020B0503040102020104"/>
              </a:rPr>
              <a:t>preferencias</a:t>
            </a:r>
            <a:r>
              <a:rPr lang="en-US" sz="1400" dirty="0" smtClean="0">
                <a:latin typeface="Euphemia" panose="020B0503040102020104"/>
              </a:rPr>
              <a:t> para </a:t>
            </a:r>
            <a:r>
              <a:rPr lang="en-US" sz="1400" dirty="0" err="1" smtClean="0">
                <a:latin typeface="Euphemia" panose="020B0503040102020104"/>
              </a:rPr>
              <a:t>implementar</a:t>
            </a:r>
            <a:r>
              <a:rPr lang="en-US" sz="1400" dirty="0" smtClean="0">
                <a:latin typeface="Euphemia" panose="020B0503040102020104"/>
              </a:rPr>
              <a:t> </a:t>
            </a:r>
            <a:r>
              <a:rPr lang="en-US" sz="1400" dirty="0" err="1" smtClean="0">
                <a:latin typeface="Euphemia" panose="020B0503040102020104"/>
              </a:rPr>
              <a:t>procesos</a:t>
            </a:r>
            <a:r>
              <a:rPr lang="en-US" sz="1400" dirty="0" smtClean="0">
                <a:latin typeface="Euphemia" panose="020B0503040102020104"/>
              </a:rPr>
              <a:t> de </a:t>
            </a:r>
            <a:r>
              <a:rPr lang="en-US" sz="1400" dirty="0" err="1" smtClean="0">
                <a:latin typeface="Euphemia" panose="020B0503040102020104"/>
              </a:rPr>
              <a:t>desarrollo</a:t>
            </a:r>
            <a:r>
              <a:rPr lang="en-US" sz="1400" dirty="0">
                <a:latin typeface="Euphemia" panose="020B0503040102020104"/>
              </a:rPr>
              <a:t>.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7887587" y="3200100"/>
            <a:ext cx="16652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Tácticas neutrales</a:t>
            </a:r>
            <a:endParaRPr lang="en-US" sz="14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92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52" y="2566056"/>
            <a:ext cx="2072640" cy="2072640"/>
          </a:xfrm>
          <a:prstGeom prst="rect">
            <a:avLst/>
          </a:prstGeom>
        </p:spPr>
      </p:pic>
      <p:sp>
        <p:nvSpPr>
          <p:cNvPr id="4" name="Rectángulo redondeado 3"/>
          <p:cNvSpPr/>
          <p:nvPr/>
        </p:nvSpPr>
        <p:spPr>
          <a:xfrm>
            <a:off x="10936224" y="136790"/>
            <a:ext cx="999744" cy="731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795" y="204278"/>
            <a:ext cx="656869" cy="596544"/>
          </a:xfrm>
          <a:prstGeom prst="rect">
            <a:avLst/>
          </a:prstGeom>
        </p:spPr>
      </p:pic>
      <p:cxnSp>
        <p:nvCxnSpPr>
          <p:cNvPr id="13" name="Conector recto 12"/>
          <p:cNvCxnSpPr/>
          <p:nvPr/>
        </p:nvCxnSpPr>
        <p:spPr>
          <a:xfrm>
            <a:off x="11923776" y="341376"/>
            <a:ext cx="0" cy="6278880"/>
          </a:xfrm>
          <a:prstGeom prst="line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136790"/>
            <a:ext cx="1304544" cy="116394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696187" y="406645"/>
            <a:ext cx="13640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Objetivos</a:t>
            </a:r>
            <a:endParaRPr lang="en-US" sz="2000" dirty="0"/>
          </a:p>
        </p:txBody>
      </p:sp>
      <p:sp>
        <p:nvSpPr>
          <p:cNvPr id="3" name="Rectángulo 2"/>
          <p:cNvSpPr/>
          <p:nvPr/>
        </p:nvSpPr>
        <p:spPr>
          <a:xfrm>
            <a:off x="3389376" y="3091210"/>
            <a:ext cx="7181088" cy="1022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sz="1400" dirty="0">
                <a:latin typeface="Euphemia" panose="020B0503040102020104"/>
              </a:rPr>
              <a:t>Entender la realidad del territorio y abordar un </a:t>
            </a:r>
            <a:r>
              <a:rPr lang="es-MX" sz="1400" b="1" dirty="0">
                <a:latin typeface="Euphemia" panose="020B0503040102020104"/>
              </a:rPr>
              <a:t>enfoque </a:t>
            </a:r>
            <a:r>
              <a:rPr lang="es-MX" sz="1400" dirty="0">
                <a:latin typeface="Euphemia" panose="020B0503040102020104"/>
              </a:rPr>
              <a:t>basado en transformar las </a:t>
            </a:r>
            <a:r>
              <a:rPr lang="es-MX" sz="1400" b="1" dirty="0">
                <a:latin typeface="Euphemia" panose="020B0503040102020104"/>
              </a:rPr>
              <a:t>dinámicas existentes</a:t>
            </a:r>
            <a:r>
              <a:rPr lang="es-MX" sz="1400" dirty="0">
                <a:latin typeface="Euphemia" panose="020B0503040102020104"/>
              </a:rPr>
              <a:t>, buscando solventar los conflictos ambientales y de movilidad mediante estrategias de </a:t>
            </a:r>
            <a:r>
              <a:rPr lang="es-MX" sz="1400" b="1" dirty="0">
                <a:latin typeface="Euphemia" panose="020B0503040102020104"/>
              </a:rPr>
              <a:t>innovación urbana</a:t>
            </a:r>
            <a:r>
              <a:rPr lang="es-MX" sz="1400" dirty="0">
                <a:latin typeface="Euphemia" panose="020B0503040102020104"/>
              </a:rPr>
              <a:t>.</a:t>
            </a:r>
            <a:endParaRPr lang="en-US" sz="1400" dirty="0">
              <a:latin typeface="Euphemia" panose="020B0503040102020104"/>
            </a:endParaRPr>
          </a:p>
        </p:txBody>
      </p:sp>
    </p:spTree>
    <p:extLst>
      <p:ext uri="{BB962C8B-B14F-4D97-AF65-F5344CB8AC3E}">
        <p14:creationId xmlns:p14="http://schemas.microsoft.com/office/powerpoint/2010/main" val="209198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407" y="2126055"/>
            <a:ext cx="2801118" cy="119177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991" y="2149983"/>
            <a:ext cx="2809548" cy="116784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879" y="2167303"/>
            <a:ext cx="2756531" cy="1136806"/>
          </a:xfrm>
          <a:prstGeom prst="rect">
            <a:avLst/>
          </a:prstGeom>
        </p:spPr>
      </p:pic>
      <p:sp>
        <p:nvSpPr>
          <p:cNvPr id="4" name="Rectángulo redondeado 3"/>
          <p:cNvSpPr/>
          <p:nvPr/>
        </p:nvSpPr>
        <p:spPr>
          <a:xfrm>
            <a:off x="10936224" y="136790"/>
            <a:ext cx="999744" cy="731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795" y="204278"/>
            <a:ext cx="656869" cy="596544"/>
          </a:xfrm>
          <a:prstGeom prst="rect">
            <a:avLst/>
          </a:prstGeom>
        </p:spPr>
      </p:pic>
      <p:cxnSp>
        <p:nvCxnSpPr>
          <p:cNvPr id="13" name="Conector recto 12"/>
          <p:cNvCxnSpPr/>
          <p:nvPr/>
        </p:nvCxnSpPr>
        <p:spPr>
          <a:xfrm>
            <a:off x="11923776" y="341376"/>
            <a:ext cx="0" cy="6278880"/>
          </a:xfrm>
          <a:prstGeom prst="line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136790"/>
            <a:ext cx="1304544" cy="116394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696187" y="406645"/>
            <a:ext cx="2388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Territorio y ambiente</a:t>
            </a:r>
            <a:endParaRPr lang="en-US" sz="2000" dirty="0"/>
          </a:p>
        </p:txBody>
      </p:sp>
      <p:sp>
        <p:nvSpPr>
          <p:cNvPr id="11" name="Rectángulo 10"/>
          <p:cNvSpPr/>
          <p:nvPr/>
        </p:nvSpPr>
        <p:spPr>
          <a:xfrm>
            <a:off x="2627637" y="2902326"/>
            <a:ext cx="12006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Valorización</a:t>
            </a:r>
            <a:endParaRPr lang="en-US" sz="14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5086582" y="2794605"/>
            <a:ext cx="16677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Integración por naturalización</a:t>
            </a:r>
            <a:endParaRPr lang="en-US" sz="14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2311950" y="3599749"/>
            <a:ext cx="22372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err="1">
                <a:latin typeface="Euphemia" panose="020B0503040102020104"/>
              </a:rPr>
              <a:t>Preservar</a:t>
            </a:r>
            <a:r>
              <a:rPr lang="en-US" sz="1400" dirty="0">
                <a:latin typeface="Euphemia" panose="020B0503040102020104"/>
              </a:rPr>
              <a:t> el </a:t>
            </a:r>
            <a:r>
              <a:rPr lang="en-US" sz="1400" dirty="0" err="1" smtClean="0">
                <a:latin typeface="Euphemia" panose="020B0503040102020104"/>
              </a:rPr>
              <a:t>entorno</a:t>
            </a:r>
            <a:r>
              <a:rPr lang="en-US" sz="1400" dirty="0">
                <a:latin typeface="Euphemia" panose="020B0503040102020104"/>
              </a:rPr>
              <a:t> </a:t>
            </a:r>
            <a:r>
              <a:rPr lang="en-US" sz="1400" dirty="0" err="1" smtClean="0">
                <a:latin typeface="Euphemia" panose="020B0503040102020104"/>
              </a:rPr>
              <a:t>periurbano</a:t>
            </a:r>
            <a:r>
              <a:rPr lang="en-US" sz="1400" dirty="0" smtClean="0">
                <a:latin typeface="Euphemia" panose="020B0503040102020104"/>
              </a:rPr>
              <a:t> </a:t>
            </a:r>
            <a:r>
              <a:rPr lang="en-US" sz="1400" dirty="0">
                <a:latin typeface="Euphemia" panose="020B0503040102020104"/>
              </a:rPr>
              <a:t>y </a:t>
            </a:r>
            <a:r>
              <a:rPr lang="en-US" sz="1400" dirty="0" smtClean="0">
                <a:latin typeface="Euphemia" panose="020B0503040102020104"/>
              </a:rPr>
              <a:t>rural.</a:t>
            </a:r>
          </a:p>
          <a:p>
            <a:pPr algn="just"/>
            <a:endParaRPr lang="en-US" sz="1400" dirty="0" smtClean="0">
              <a:latin typeface="Euphemia" panose="020B0503040102020104"/>
            </a:endParaRPr>
          </a:p>
          <a:p>
            <a:pPr algn="just"/>
            <a:r>
              <a:rPr lang="en-US" sz="1400" dirty="0" err="1">
                <a:latin typeface="Euphemia" panose="020B0503040102020104"/>
              </a:rPr>
              <a:t>Proteger</a:t>
            </a:r>
            <a:r>
              <a:rPr lang="en-US" sz="1400" dirty="0">
                <a:latin typeface="Euphemia" panose="020B0503040102020104"/>
              </a:rPr>
              <a:t> las </a:t>
            </a:r>
            <a:r>
              <a:rPr lang="en-US" sz="1400" dirty="0" err="1" smtClean="0">
                <a:latin typeface="Euphemia" panose="020B0503040102020104"/>
              </a:rPr>
              <a:t>áreas</a:t>
            </a:r>
            <a:r>
              <a:rPr lang="en-US" sz="1400" dirty="0" smtClean="0">
                <a:latin typeface="Euphemia" panose="020B0503040102020104"/>
              </a:rPr>
              <a:t> </a:t>
            </a:r>
            <a:r>
              <a:rPr lang="en-US" sz="1400" dirty="0" err="1" smtClean="0">
                <a:latin typeface="Euphemia" panose="020B0503040102020104"/>
              </a:rPr>
              <a:t>naturales</a:t>
            </a:r>
            <a:r>
              <a:rPr lang="en-US" sz="1400" dirty="0" smtClean="0">
                <a:latin typeface="Euphemia" panose="020B0503040102020104"/>
              </a:rPr>
              <a:t> </a:t>
            </a:r>
            <a:r>
              <a:rPr lang="en-US" sz="1400" dirty="0">
                <a:latin typeface="Euphemia" panose="020B0503040102020104"/>
              </a:rPr>
              <a:t>que </a:t>
            </a:r>
            <a:r>
              <a:rPr lang="en-US" sz="1400" dirty="0" err="1">
                <a:latin typeface="Euphemia" panose="020B0503040102020104"/>
              </a:rPr>
              <a:t>rodean</a:t>
            </a:r>
            <a:r>
              <a:rPr lang="en-US" sz="1400" dirty="0">
                <a:latin typeface="Euphemia" panose="020B0503040102020104"/>
              </a:rPr>
              <a:t> </a:t>
            </a:r>
            <a:r>
              <a:rPr lang="en-US" sz="1400" dirty="0" smtClean="0">
                <a:latin typeface="Euphemia" panose="020B0503040102020104"/>
              </a:rPr>
              <a:t>la zona </a:t>
            </a:r>
            <a:r>
              <a:rPr lang="en-US" sz="1400" dirty="0" err="1" smtClean="0">
                <a:latin typeface="Euphemia" panose="020B0503040102020104"/>
              </a:rPr>
              <a:t>urbana</a:t>
            </a:r>
            <a:r>
              <a:rPr lang="en-US" sz="1400" dirty="0">
                <a:latin typeface="Euphemia" panose="020B0503040102020104"/>
              </a:rPr>
              <a:t> </a:t>
            </a:r>
            <a:r>
              <a:rPr lang="en-US" sz="1400" dirty="0" err="1" smtClean="0">
                <a:latin typeface="Euphemia" panose="020B0503040102020104"/>
              </a:rPr>
              <a:t>mitigando</a:t>
            </a:r>
            <a:r>
              <a:rPr lang="en-US" sz="1400" dirty="0" smtClean="0">
                <a:latin typeface="Euphemia" panose="020B0503040102020104"/>
              </a:rPr>
              <a:t> la </a:t>
            </a:r>
            <a:r>
              <a:rPr lang="en-US" sz="1400" dirty="0" err="1" smtClean="0">
                <a:latin typeface="Euphemia" panose="020B0503040102020104"/>
              </a:rPr>
              <a:t>expansión</a:t>
            </a:r>
            <a:r>
              <a:rPr lang="en-US" sz="1400" dirty="0" smtClean="0">
                <a:latin typeface="Euphemia" panose="020B0503040102020104"/>
              </a:rPr>
              <a:t> </a:t>
            </a:r>
            <a:r>
              <a:rPr lang="en-US" sz="1400" dirty="0" err="1" smtClean="0">
                <a:latin typeface="Euphemia" panose="020B0503040102020104"/>
              </a:rPr>
              <a:t>descontrolada</a:t>
            </a:r>
            <a:r>
              <a:rPr lang="en-US" sz="1400" dirty="0" smtClean="0">
                <a:latin typeface="Euphemia" panose="020B0503040102020104"/>
              </a:rPr>
              <a:t>, </a:t>
            </a:r>
            <a:r>
              <a:rPr lang="en-US" sz="1400" dirty="0" err="1" smtClean="0">
                <a:latin typeface="Euphemia" panose="020B0503040102020104"/>
              </a:rPr>
              <a:t>asumiendo</a:t>
            </a:r>
            <a:r>
              <a:rPr lang="en-US" sz="1400" dirty="0" smtClean="0">
                <a:latin typeface="Euphemia" panose="020B0503040102020104"/>
              </a:rPr>
              <a:t> </a:t>
            </a:r>
            <a:r>
              <a:rPr lang="en-US" sz="1400" dirty="0">
                <a:latin typeface="Euphemia" panose="020B0503040102020104"/>
              </a:rPr>
              <a:t>un </a:t>
            </a:r>
            <a:r>
              <a:rPr lang="en-US" sz="1400" dirty="0" err="1">
                <a:latin typeface="Euphemia" panose="020B0503040102020104"/>
              </a:rPr>
              <a:t>nuevo</a:t>
            </a:r>
            <a:endParaRPr lang="en-US" sz="1400" dirty="0">
              <a:latin typeface="Euphemia" panose="020B0503040102020104"/>
            </a:endParaRPr>
          </a:p>
          <a:p>
            <a:pPr algn="just"/>
            <a:r>
              <a:rPr lang="en-US" sz="1400" dirty="0" err="1">
                <a:latin typeface="Euphemia" panose="020B0503040102020104"/>
              </a:rPr>
              <a:t>modelo</a:t>
            </a:r>
            <a:r>
              <a:rPr lang="en-US" sz="1400" dirty="0">
                <a:latin typeface="Euphemia" panose="020B0503040102020104"/>
              </a:rPr>
              <a:t> de </a:t>
            </a:r>
            <a:r>
              <a:rPr lang="en-US" sz="1400" dirty="0" err="1">
                <a:latin typeface="Euphemia" panose="020B0503040102020104"/>
              </a:rPr>
              <a:t>desarrollo</a:t>
            </a:r>
            <a:r>
              <a:rPr lang="en-US" sz="1400" dirty="0">
                <a:latin typeface="Euphemia" panose="020B0503040102020104"/>
              </a:rPr>
              <a:t>.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5028791" y="3599749"/>
            <a:ext cx="221284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err="1">
                <a:latin typeface="Euphemia" panose="020B0503040102020104"/>
              </a:rPr>
              <a:t>Integrar</a:t>
            </a:r>
            <a:r>
              <a:rPr lang="en-US" sz="1400" dirty="0">
                <a:latin typeface="Euphemia" panose="020B0503040102020104"/>
              </a:rPr>
              <a:t> la </a:t>
            </a:r>
            <a:r>
              <a:rPr lang="en-US" sz="1400" dirty="0" err="1">
                <a:latin typeface="Euphemia" panose="020B0503040102020104"/>
              </a:rPr>
              <a:t>n</a:t>
            </a:r>
            <a:r>
              <a:rPr lang="en-US" sz="1400" dirty="0" err="1" smtClean="0">
                <a:latin typeface="Euphemia" panose="020B0503040102020104"/>
              </a:rPr>
              <a:t>aturaleza</a:t>
            </a:r>
            <a:r>
              <a:rPr lang="en-US" sz="1400" dirty="0" smtClean="0">
                <a:latin typeface="Euphemia" panose="020B0503040102020104"/>
              </a:rPr>
              <a:t>.</a:t>
            </a:r>
          </a:p>
          <a:p>
            <a:pPr algn="just"/>
            <a:endParaRPr lang="en-US" sz="1400" dirty="0" smtClean="0">
              <a:latin typeface="Euphemia" panose="020B0503040102020104"/>
            </a:endParaRPr>
          </a:p>
          <a:p>
            <a:pPr algn="just"/>
            <a:r>
              <a:rPr lang="en-US" sz="1400" dirty="0" err="1" smtClean="0">
                <a:latin typeface="Euphemia" panose="020B0503040102020104"/>
              </a:rPr>
              <a:t>Crear</a:t>
            </a:r>
            <a:r>
              <a:rPr lang="en-US" sz="1400" dirty="0" smtClean="0">
                <a:latin typeface="Euphemia" panose="020B0503040102020104"/>
              </a:rPr>
              <a:t> </a:t>
            </a:r>
            <a:r>
              <a:rPr lang="en-US" sz="1400" dirty="0" err="1">
                <a:latin typeface="Euphemia" panose="020B0503040102020104"/>
              </a:rPr>
              <a:t>redes</a:t>
            </a:r>
            <a:r>
              <a:rPr lang="en-US" sz="1400" dirty="0">
                <a:latin typeface="Euphemia" panose="020B0503040102020104"/>
              </a:rPr>
              <a:t> </a:t>
            </a:r>
            <a:r>
              <a:rPr lang="en-US" sz="1400" dirty="0" smtClean="0">
                <a:latin typeface="Euphemia" panose="020B0503040102020104"/>
              </a:rPr>
              <a:t>de </a:t>
            </a:r>
            <a:r>
              <a:rPr lang="en-US" sz="1400" dirty="0" err="1" smtClean="0">
                <a:latin typeface="Euphemia" panose="020B0503040102020104"/>
              </a:rPr>
              <a:t>naturalización</a:t>
            </a:r>
            <a:r>
              <a:rPr lang="en-US" sz="1400" dirty="0" smtClean="0">
                <a:latin typeface="Euphemia" panose="020B0503040102020104"/>
              </a:rPr>
              <a:t> </a:t>
            </a:r>
            <a:r>
              <a:rPr lang="en-US" sz="1400" dirty="0" err="1">
                <a:latin typeface="Euphemia" panose="020B0503040102020104"/>
              </a:rPr>
              <a:t>sobre</a:t>
            </a:r>
            <a:r>
              <a:rPr lang="en-US" sz="1400" dirty="0">
                <a:latin typeface="Euphemia" panose="020B0503040102020104"/>
              </a:rPr>
              <a:t> </a:t>
            </a:r>
            <a:r>
              <a:rPr lang="en-US" sz="1400" dirty="0" smtClean="0">
                <a:latin typeface="Euphemia" panose="020B0503040102020104"/>
              </a:rPr>
              <a:t>el </a:t>
            </a:r>
            <a:r>
              <a:rPr lang="en-US" sz="1400" dirty="0" err="1" smtClean="0">
                <a:latin typeface="Euphemia" panose="020B0503040102020104"/>
              </a:rPr>
              <a:t>territorio</a:t>
            </a:r>
            <a:r>
              <a:rPr lang="en-US" sz="1400" dirty="0" smtClean="0">
                <a:latin typeface="Euphemia" panose="020B0503040102020104"/>
              </a:rPr>
              <a:t> </a:t>
            </a:r>
            <a:r>
              <a:rPr lang="en-US" sz="1400" dirty="0">
                <a:latin typeface="Euphemia" panose="020B0503040102020104"/>
              </a:rPr>
              <a:t>que </a:t>
            </a:r>
            <a:r>
              <a:rPr lang="en-US" sz="1400" dirty="0" smtClean="0">
                <a:latin typeface="Euphemia" panose="020B0503040102020104"/>
              </a:rPr>
              <a:t>den </a:t>
            </a:r>
            <a:r>
              <a:rPr lang="en-US" sz="1400" dirty="0" err="1" smtClean="0">
                <a:latin typeface="Euphemia" panose="020B0503040102020104"/>
              </a:rPr>
              <a:t>continuidad</a:t>
            </a:r>
            <a:r>
              <a:rPr lang="en-US" sz="1400" dirty="0" smtClean="0">
                <a:latin typeface="Euphemia" panose="020B0503040102020104"/>
              </a:rPr>
              <a:t> </a:t>
            </a:r>
            <a:r>
              <a:rPr lang="en-US" sz="1400" dirty="0">
                <a:latin typeface="Euphemia" panose="020B0503040102020104"/>
              </a:rPr>
              <a:t>a </a:t>
            </a:r>
            <a:r>
              <a:rPr lang="en-US" sz="1400" dirty="0" err="1">
                <a:latin typeface="Euphemia" panose="020B0503040102020104"/>
              </a:rPr>
              <a:t>los</a:t>
            </a:r>
            <a:r>
              <a:rPr lang="en-US" sz="1400" dirty="0">
                <a:latin typeface="Euphemia" panose="020B0503040102020104"/>
              </a:rPr>
              <a:t> </a:t>
            </a:r>
            <a:r>
              <a:rPr lang="en-US" sz="1400" dirty="0" err="1" smtClean="0">
                <a:latin typeface="Euphemia" panose="020B0503040102020104"/>
              </a:rPr>
              <a:t>ejes</a:t>
            </a:r>
            <a:r>
              <a:rPr lang="en-US" sz="1400" dirty="0" smtClean="0">
                <a:latin typeface="Euphemia" panose="020B0503040102020104"/>
              </a:rPr>
              <a:t> </a:t>
            </a:r>
            <a:r>
              <a:rPr lang="en-US" sz="1400" dirty="0" err="1" smtClean="0">
                <a:latin typeface="Euphemia" panose="020B0503040102020104"/>
              </a:rPr>
              <a:t>ambientales</a:t>
            </a:r>
            <a:r>
              <a:rPr lang="en-US" sz="1400" dirty="0" smtClean="0">
                <a:latin typeface="Euphemia" panose="020B0503040102020104"/>
              </a:rPr>
              <a:t> </a:t>
            </a:r>
            <a:r>
              <a:rPr lang="en-US" sz="1400" dirty="0" err="1">
                <a:latin typeface="Euphemia" panose="020B0503040102020104"/>
              </a:rPr>
              <a:t>dentro</a:t>
            </a:r>
            <a:r>
              <a:rPr lang="en-US" sz="1400" dirty="0">
                <a:latin typeface="Euphemia" panose="020B0503040102020104"/>
              </a:rPr>
              <a:t> </a:t>
            </a:r>
            <a:r>
              <a:rPr lang="en-US" sz="1400" dirty="0" smtClean="0">
                <a:latin typeface="Euphemia" panose="020B0503040102020104"/>
              </a:rPr>
              <a:t>del </a:t>
            </a:r>
            <a:r>
              <a:rPr lang="en-US" sz="1400" dirty="0" err="1" smtClean="0">
                <a:latin typeface="Euphemia" panose="020B0503040102020104"/>
              </a:rPr>
              <a:t>ámbito</a:t>
            </a:r>
            <a:r>
              <a:rPr lang="en-US" sz="1400" dirty="0" smtClean="0">
                <a:latin typeface="Euphemia" panose="020B0503040102020104"/>
              </a:rPr>
              <a:t> </a:t>
            </a:r>
            <a:r>
              <a:rPr lang="en-US" sz="1400" dirty="0">
                <a:latin typeface="Euphemia" panose="020B0503040102020104"/>
              </a:rPr>
              <a:t>de </a:t>
            </a:r>
            <a:r>
              <a:rPr lang="en-US" sz="1400" dirty="0" err="1">
                <a:latin typeface="Euphemia" panose="020B0503040102020104"/>
              </a:rPr>
              <a:t>intervención</a:t>
            </a:r>
            <a:r>
              <a:rPr lang="en-US" sz="1400" dirty="0">
                <a:latin typeface="Euphemia" panose="020B0503040102020104"/>
              </a:rPr>
              <a:t>.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7745632" y="3599749"/>
            <a:ext cx="22152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err="1">
                <a:latin typeface="Euphemia" panose="020B0503040102020104"/>
              </a:rPr>
              <a:t>Reducir</a:t>
            </a:r>
            <a:r>
              <a:rPr lang="en-US" sz="1400" dirty="0">
                <a:latin typeface="Euphemia" panose="020B0503040102020104"/>
              </a:rPr>
              <a:t> </a:t>
            </a:r>
            <a:r>
              <a:rPr lang="en-US" sz="1400" dirty="0" err="1" smtClean="0">
                <a:latin typeface="Euphemia" panose="020B0503040102020104"/>
              </a:rPr>
              <a:t>impactos</a:t>
            </a:r>
            <a:r>
              <a:rPr lang="en-US" sz="1400" dirty="0" smtClean="0">
                <a:latin typeface="Euphemia" panose="020B0503040102020104"/>
              </a:rPr>
              <a:t> </a:t>
            </a:r>
            <a:r>
              <a:rPr lang="en-US" sz="1400" dirty="0" err="1" smtClean="0">
                <a:latin typeface="Euphemia" panose="020B0503040102020104"/>
              </a:rPr>
              <a:t>ambientales</a:t>
            </a:r>
            <a:r>
              <a:rPr lang="en-US" sz="1400" dirty="0" smtClean="0">
                <a:latin typeface="Euphemia" panose="020B0503040102020104"/>
              </a:rPr>
              <a:t>.</a:t>
            </a:r>
          </a:p>
          <a:p>
            <a:pPr algn="just"/>
            <a:endParaRPr lang="en-US" sz="1400" dirty="0" smtClean="0">
              <a:latin typeface="Euphemia" panose="020B0503040102020104"/>
            </a:endParaRPr>
          </a:p>
          <a:p>
            <a:pPr algn="just"/>
            <a:r>
              <a:rPr lang="en-US" sz="1400" dirty="0" err="1">
                <a:latin typeface="Euphemia" panose="020B0503040102020104"/>
              </a:rPr>
              <a:t>Favorecer</a:t>
            </a:r>
            <a:r>
              <a:rPr lang="en-US" sz="1400" dirty="0">
                <a:latin typeface="Euphemia" panose="020B0503040102020104"/>
              </a:rPr>
              <a:t> al </a:t>
            </a:r>
            <a:r>
              <a:rPr lang="en-US" sz="1400" dirty="0" err="1">
                <a:latin typeface="Euphemia" panose="020B0503040102020104"/>
              </a:rPr>
              <a:t>medio</a:t>
            </a:r>
            <a:endParaRPr lang="en-US" sz="1400" dirty="0">
              <a:latin typeface="Euphemia" panose="020B0503040102020104"/>
            </a:endParaRPr>
          </a:p>
          <a:p>
            <a:pPr algn="just"/>
            <a:r>
              <a:rPr lang="es-MX" sz="1400" dirty="0">
                <a:latin typeface="Euphemia" panose="020B0503040102020104"/>
              </a:rPr>
              <a:t>ambiente con el uso de</a:t>
            </a:r>
          </a:p>
          <a:p>
            <a:pPr algn="just"/>
            <a:r>
              <a:rPr lang="en-US" sz="1400" dirty="0" err="1">
                <a:latin typeface="Euphemia" panose="020B0503040102020104"/>
              </a:rPr>
              <a:t>alternativas</a:t>
            </a:r>
            <a:r>
              <a:rPr lang="en-US" sz="1400" dirty="0">
                <a:latin typeface="Euphemia" panose="020B0503040102020104"/>
              </a:rPr>
              <a:t> y </a:t>
            </a:r>
            <a:r>
              <a:rPr lang="en-US" sz="1400" dirty="0" err="1">
                <a:latin typeface="Euphemia" panose="020B0503040102020104"/>
              </a:rPr>
              <a:t>técnicas</a:t>
            </a:r>
            <a:r>
              <a:rPr lang="en-US" sz="1400" dirty="0">
                <a:latin typeface="Euphemia" panose="020B0503040102020104"/>
              </a:rPr>
              <a:t> de</a:t>
            </a:r>
          </a:p>
          <a:p>
            <a:pPr algn="just"/>
            <a:r>
              <a:rPr lang="en-US" sz="1400" dirty="0" err="1" smtClean="0">
                <a:latin typeface="Euphemia" panose="020B0503040102020104"/>
              </a:rPr>
              <a:t>construcción</a:t>
            </a:r>
            <a:r>
              <a:rPr lang="en-US" sz="1400" dirty="0">
                <a:latin typeface="Euphemia" panose="020B0503040102020104"/>
              </a:rPr>
              <a:t> </a:t>
            </a:r>
            <a:r>
              <a:rPr lang="en-US" sz="1400" dirty="0" err="1" smtClean="0">
                <a:latin typeface="Euphemia" panose="020B0503040102020104"/>
              </a:rPr>
              <a:t>sustentables</a:t>
            </a:r>
            <a:endParaRPr lang="en-US" sz="1400" dirty="0">
              <a:latin typeface="Euphemia" panose="020B0503040102020104"/>
            </a:endParaRPr>
          </a:p>
          <a:p>
            <a:pPr algn="just"/>
            <a:r>
              <a:rPr lang="en-US" sz="1400" dirty="0">
                <a:latin typeface="Euphemia" panose="020B0503040102020104"/>
              </a:rPr>
              <a:t>y </a:t>
            </a:r>
            <a:r>
              <a:rPr lang="en-US" sz="1400" dirty="0" err="1">
                <a:latin typeface="Euphemia" panose="020B0503040102020104"/>
              </a:rPr>
              <a:t>ecológicas</a:t>
            </a:r>
            <a:r>
              <a:rPr lang="en-US" sz="1400" dirty="0">
                <a:latin typeface="Euphemia" panose="020B0503040102020104"/>
              </a:rPr>
              <a:t>.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7713469" y="2870916"/>
            <a:ext cx="20001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Equipamientos verdes</a:t>
            </a:r>
            <a:endParaRPr lang="en-US" sz="14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69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69" y="2566056"/>
            <a:ext cx="2073600" cy="2065394"/>
          </a:xfrm>
          <a:prstGeom prst="rect">
            <a:avLst/>
          </a:prstGeom>
        </p:spPr>
      </p:pic>
      <p:sp>
        <p:nvSpPr>
          <p:cNvPr id="4" name="Rectángulo redondeado 3"/>
          <p:cNvSpPr/>
          <p:nvPr/>
        </p:nvSpPr>
        <p:spPr>
          <a:xfrm>
            <a:off x="10936224" y="136790"/>
            <a:ext cx="999744" cy="731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795" y="204278"/>
            <a:ext cx="656869" cy="596544"/>
          </a:xfrm>
          <a:prstGeom prst="rect">
            <a:avLst/>
          </a:prstGeom>
        </p:spPr>
      </p:pic>
      <p:cxnSp>
        <p:nvCxnSpPr>
          <p:cNvPr id="13" name="Conector recto 12"/>
          <p:cNvCxnSpPr/>
          <p:nvPr/>
        </p:nvCxnSpPr>
        <p:spPr>
          <a:xfrm>
            <a:off x="11923776" y="341376"/>
            <a:ext cx="0" cy="6278880"/>
          </a:xfrm>
          <a:prstGeom prst="line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136790"/>
            <a:ext cx="1304544" cy="116394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696187" y="406645"/>
            <a:ext cx="13640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Objetivos</a:t>
            </a:r>
            <a:endParaRPr lang="en-US" sz="2000" dirty="0"/>
          </a:p>
        </p:txBody>
      </p:sp>
      <p:sp>
        <p:nvSpPr>
          <p:cNvPr id="3" name="Rectángulo 2"/>
          <p:cNvSpPr/>
          <p:nvPr/>
        </p:nvSpPr>
        <p:spPr>
          <a:xfrm>
            <a:off x="3401568" y="3087587"/>
            <a:ext cx="7181088" cy="1022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sz="1400" dirty="0">
                <a:latin typeface="Euphemia" panose="020B0503040102020104"/>
              </a:rPr>
              <a:t>Crear una actividad económica en donde se fomenta la </a:t>
            </a:r>
            <a:r>
              <a:rPr lang="es-MX" sz="1400" b="1" dirty="0">
                <a:latin typeface="Euphemia" panose="020B0503040102020104"/>
              </a:rPr>
              <a:t>re-distribución </a:t>
            </a:r>
            <a:r>
              <a:rPr lang="es-MX" sz="1400" dirty="0">
                <a:latin typeface="Euphemia" panose="020B0503040102020104"/>
              </a:rPr>
              <a:t>de la </a:t>
            </a:r>
            <a:r>
              <a:rPr lang="es-MX" sz="1400" b="1" dirty="0">
                <a:latin typeface="Euphemia" panose="020B0503040102020104"/>
              </a:rPr>
              <a:t>producción y comercio </a:t>
            </a:r>
            <a:r>
              <a:rPr lang="es-MX" sz="1400" dirty="0">
                <a:latin typeface="Euphemia" panose="020B0503040102020104"/>
              </a:rPr>
              <a:t>que activen al borde fronterizo asegurando la dotación de </a:t>
            </a:r>
            <a:r>
              <a:rPr lang="es-MX" sz="1400" b="1" dirty="0">
                <a:latin typeface="Euphemia" panose="020B0503040102020104"/>
              </a:rPr>
              <a:t>proximidad </a:t>
            </a:r>
            <a:r>
              <a:rPr lang="es-MX" sz="1400" dirty="0">
                <a:latin typeface="Euphemia" panose="020B0503040102020104"/>
              </a:rPr>
              <a:t>a la </a:t>
            </a:r>
            <a:r>
              <a:rPr lang="en-US" sz="1400" dirty="0">
                <a:latin typeface="Euphemia" panose="020B0503040102020104"/>
              </a:rPr>
              <a:t>población.</a:t>
            </a:r>
          </a:p>
        </p:txBody>
      </p:sp>
    </p:spTree>
    <p:extLst>
      <p:ext uri="{BB962C8B-B14F-4D97-AF65-F5344CB8AC3E}">
        <p14:creationId xmlns:p14="http://schemas.microsoft.com/office/powerpoint/2010/main" val="259171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697" y="2408599"/>
            <a:ext cx="2719345" cy="1198406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820" y="2408599"/>
            <a:ext cx="2723488" cy="1200232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942" y="2408599"/>
            <a:ext cx="2723489" cy="120023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25" y="2403816"/>
            <a:ext cx="2799528" cy="1200233"/>
          </a:xfrm>
          <a:prstGeom prst="rect">
            <a:avLst/>
          </a:prstGeom>
        </p:spPr>
      </p:pic>
      <p:sp>
        <p:nvSpPr>
          <p:cNvPr id="4" name="Rectángulo redondeado 3"/>
          <p:cNvSpPr/>
          <p:nvPr/>
        </p:nvSpPr>
        <p:spPr>
          <a:xfrm>
            <a:off x="10936224" y="136790"/>
            <a:ext cx="999744" cy="731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795" y="204278"/>
            <a:ext cx="656869" cy="596544"/>
          </a:xfrm>
          <a:prstGeom prst="rect">
            <a:avLst/>
          </a:prstGeom>
        </p:spPr>
      </p:pic>
      <p:cxnSp>
        <p:nvCxnSpPr>
          <p:cNvPr id="13" name="Conector recto 12"/>
          <p:cNvCxnSpPr/>
          <p:nvPr/>
        </p:nvCxnSpPr>
        <p:spPr>
          <a:xfrm>
            <a:off x="11923776" y="341376"/>
            <a:ext cx="0" cy="6278880"/>
          </a:xfrm>
          <a:prstGeom prst="line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136790"/>
            <a:ext cx="1304544" cy="116394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696187" y="406645"/>
            <a:ext cx="26807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Franja de transferencia</a:t>
            </a:r>
            <a:endParaRPr lang="en-US" sz="2000" dirty="0"/>
          </a:p>
        </p:txBody>
      </p:sp>
      <p:sp>
        <p:nvSpPr>
          <p:cNvPr id="11" name="Rectángulo 10"/>
          <p:cNvSpPr/>
          <p:nvPr/>
        </p:nvSpPr>
        <p:spPr>
          <a:xfrm>
            <a:off x="793229" y="3110073"/>
            <a:ext cx="18905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Descentralización y</a:t>
            </a:r>
          </a:p>
          <a:p>
            <a:pPr algn="ctr"/>
            <a:r>
              <a:rPr lang="es-ES" sz="1400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desconcentración</a:t>
            </a:r>
            <a:endParaRPr lang="en-US" sz="14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3915239" y="3110073"/>
            <a:ext cx="14496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Economías redistributivas</a:t>
            </a:r>
            <a:endParaRPr lang="en-US" sz="14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6560099" y="3218907"/>
            <a:ext cx="17651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Servicios eficientes</a:t>
            </a:r>
            <a:endParaRPr lang="en-US" sz="14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9411286" y="3110073"/>
            <a:ext cx="16080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Oportunidades inclusivas</a:t>
            </a:r>
            <a:endParaRPr lang="en-US" sz="14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847345" y="3928935"/>
            <a:ext cx="221284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err="1">
                <a:latin typeface="Euphemia" panose="020B0503040102020104"/>
              </a:rPr>
              <a:t>Evitar</a:t>
            </a:r>
            <a:r>
              <a:rPr lang="en-US" sz="1400" dirty="0">
                <a:latin typeface="Euphemia" panose="020B0503040102020104"/>
              </a:rPr>
              <a:t> </a:t>
            </a:r>
            <a:r>
              <a:rPr lang="en-US" sz="1400" dirty="0" smtClean="0">
                <a:latin typeface="Euphemia" panose="020B0503040102020104"/>
              </a:rPr>
              <a:t>la </a:t>
            </a:r>
            <a:r>
              <a:rPr lang="en-US" sz="1400" dirty="0" err="1" smtClean="0">
                <a:latin typeface="Euphemia" panose="020B0503040102020104"/>
              </a:rPr>
              <a:t>centralización</a:t>
            </a:r>
            <a:r>
              <a:rPr lang="en-US" sz="1400" dirty="0" smtClean="0">
                <a:latin typeface="Euphemia" panose="020B0503040102020104"/>
              </a:rPr>
              <a:t> </a:t>
            </a:r>
            <a:r>
              <a:rPr lang="en-US" sz="1400" dirty="0">
                <a:latin typeface="Euphemia" panose="020B0503040102020104"/>
              </a:rPr>
              <a:t>de</a:t>
            </a:r>
          </a:p>
          <a:p>
            <a:pPr algn="just"/>
            <a:r>
              <a:rPr lang="en-US" sz="1400" dirty="0">
                <a:latin typeface="Euphemia" panose="020B0503040102020104"/>
              </a:rPr>
              <a:t>la </a:t>
            </a:r>
            <a:r>
              <a:rPr lang="en-US" sz="1400" dirty="0" err="1" smtClean="0">
                <a:latin typeface="Euphemia" panose="020B0503040102020104"/>
              </a:rPr>
              <a:t>actividad</a:t>
            </a:r>
            <a:r>
              <a:rPr lang="en-US" sz="1400" dirty="0" smtClean="0">
                <a:latin typeface="Euphemia" panose="020B0503040102020104"/>
              </a:rPr>
              <a:t> </a:t>
            </a:r>
            <a:r>
              <a:rPr lang="en-US" sz="1400" dirty="0" err="1" smtClean="0">
                <a:latin typeface="Euphemia" panose="020B0503040102020104"/>
              </a:rPr>
              <a:t>económica</a:t>
            </a:r>
            <a:r>
              <a:rPr lang="en-US" sz="1400" dirty="0" smtClean="0">
                <a:latin typeface="Euphemia" panose="020B0503040102020104"/>
              </a:rPr>
              <a:t> </a:t>
            </a:r>
            <a:r>
              <a:rPr lang="en-US" sz="1400" dirty="0" err="1" smtClean="0">
                <a:latin typeface="Euphemia" panose="020B0503040102020104"/>
              </a:rPr>
              <a:t>procurando</a:t>
            </a:r>
            <a:r>
              <a:rPr lang="en-US" sz="1400" dirty="0" smtClean="0">
                <a:latin typeface="Euphemia" panose="020B0503040102020104"/>
              </a:rPr>
              <a:t> </a:t>
            </a:r>
            <a:r>
              <a:rPr lang="en-US" sz="1400" dirty="0">
                <a:latin typeface="Euphemia" panose="020B0503040102020104"/>
              </a:rPr>
              <a:t>la </a:t>
            </a:r>
            <a:r>
              <a:rPr lang="en-US" sz="1400" dirty="0" smtClean="0">
                <a:latin typeface="Euphemia" panose="020B0503040102020104"/>
              </a:rPr>
              <a:t>expansion del </a:t>
            </a:r>
            <a:r>
              <a:rPr lang="en-US" sz="1400" dirty="0" err="1">
                <a:latin typeface="Euphemia" panose="020B0503040102020104"/>
              </a:rPr>
              <a:t>comercio</a:t>
            </a:r>
            <a:r>
              <a:rPr lang="en-US" sz="1400" dirty="0">
                <a:latin typeface="Euphemia" panose="020B0503040102020104"/>
              </a:rPr>
              <a:t> </a:t>
            </a:r>
            <a:r>
              <a:rPr lang="en-US" sz="1400" dirty="0" err="1">
                <a:latin typeface="Euphemia" panose="020B0503040102020104"/>
              </a:rPr>
              <a:t>hacia</a:t>
            </a:r>
            <a:r>
              <a:rPr lang="en-US" sz="1400" dirty="0">
                <a:latin typeface="Euphemia" panose="020B0503040102020104"/>
              </a:rPr>
              <a:t> </a:t>
            </a:r>
            <a:r>
              <a:rPr lang="en-US" sz="1400" dirty="0" err="1" smtClean="0">
                <a:latin typeface="Euphemia" panose="020B0503040102020104"/>
              </a:rPr>
              <a:t>los</a:t>
            </a:r>
            <a:r>
              <a:rPr lang="en-US" sz="1400" dirty="0" smtClean="0">
                <a:latin typeface="Euphemia" panose="020B0503040102020104"/>
              </a:rPr>
              <a:t> </a:t>
            </a:r>
            <a:r>
              <a:rPr lang="en-US" sz="1400" dirty="0" err="1" smtClean="0">
                <a:latin typeface="Euphemia" panose="020B0503040102020104"/>
              </a:rPr>
              <a:t>bordes</a:t>
            </a:r>
            <a:r>
              <a:rPr lang="en-US" sz="1400" dirty="0">
                <a:latin typeface="Euphemia" panose="020B0503040102020104"/>
              </a:rPr>
              <a:t>.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3633795" y="3928933"/>
            <a:ext cx="215427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err="1">
                <a:latin typeface="Euphemia" panose="020B0503040102020104"/>
              </a:rPr>
              <a:t>Propiciar</a:t>
            </a:r>
            <a:r>
              <a:rPr lang="en-US" sz="1400" dirty="0">
                <a:latin typeface="Euphemia" panose="020B0503040102020104"/>
              </a:rPr>
              <a:t> </a:t>
            </a:r>
            <a:r>
              <a:rPr lang="en-US" sz="1400" dirty="0" err="1">
                <a:latin typeface="Euphemia" panose="020B0503040102020104"/>
              </a:rPr>
              <a:t>varios</a:t>
            </a:r>
            <a:r>
              <a:rPr lang="en-US" sz="1400" dirty="0">
                <a:latin typeface="Euphemia" panose="020B0503040102020104"/>
              </a:rPr>
              <a:t> </a:t>
            </a:r>
            <a:r>
              <a:rPr lang="en-US" sz="1400" dirty="0" err="1" smtClean="0">
                <a:latin typeface="Euphemia" panose="020B0503040102020104"/>
              </a:rPr>
              <a:t>puntos</a:t>
            </a:r>
            <a:r>
              <a:rPr lang="en-US" sz="1400" dirty="0" smtClean="0">
                <a:latin typeface="Euphemia" panose="020B0503040102020104"/>
              </a:rPr>
              <a:t> </a:t>
            </a:r>
            <a:r>
              <a:rPr lang="en-US" sz="1400" dirty="0" err="1" smtClean="0">
                <a:latin typeface="Euphemia" panose="020B0503040102020104"/>
              </a:rPr>
              <a:t>atractivos</a:t>
            </a:r>
            <a:r>
              <a:rPr lang="en-US" sz="1400" dirty="0" smtClean="0">
                <a:latin typeface="Euphemia" panose="020B0503040102020104"/>
              </a:rPr>
              <a:t> </a:t>
            </a:r>
            <a:r>
              <a:rPr lang="en-US" sz="1400" dirty="0" err="1">
                <a:latin typeface="Euphemia" panose="020B0503040102020104"/>
              </a:rPr>
              <a:t>ubicados</a:t>
            </a:r>
            <a:r>
              <a:rPr lang="en-US" sz="1400" dirty="0">
                <a:latin typeface="Euphemia" panose="020B0503040102020104"/>
              </a:rPr>
              <a:t> </a:t>
            </a:r>
            <a:r>
              <a:rPr lang="en-US" sz="1400" dirty="0" err="1" smtClean="0">
                <a:latin typeface="Euphemia" panose="020B0503040102020104"/>
              </a:rPr>
              <a:t>en</a:t>
            </a:r>
            <a:r>
              <a:rPr lang="en-US" sz="1400" dirty="0" smtClean="0">
                <a:latin typeface="Euphemia" panose="020B0503040102020104"/>
              </a:rPr>
              <a:t> zonas </a:t>
            </a:r>
            <a:r>
              <a:rPr lang="en-US" sz="1400" dirty="0" err="1">
                <a:latin typeface="Euphemia" panose="020B0503040102020104"/>
              </a:rPr>
              <a:t>estratégicas</a:t>
            </a:r>
            <a:r>
              <a:rPr lang="en-US" sz="1400" dirty="0">
                <a:latin typeface="Euphemia" panose="020B0503040102020104"/>
              </a:rPr>
              <a:t> a </a:t>
            </a:r>
            <a:r>
              <a:rPr lang="en-US" sz="1400" dirty="0" smtClean="0">
                <a:latin typeface="Euphemia" panose="020B0503040102020104"/>
              </a:rPr>
              <a:t>lo largo </a:t>
            </a:r>
            <a:r>
              <a:rPr lang="en-US" sz="1400" dirty="0">
                <a:latin typeface="Euphemia" panose="020B0503040102020104"/>
              </a:rPr>
              <a:t>del </a:t>
            </a:r>
            <a:r>
              <a:rPr lang="en-US" sz="1400" dirty="0" err="1" smtClean="0">
                <a:latin typeface="Euphemia" panose="020B0503040102020104"/>
              </a:rPr>
              <a:t>borde</a:t>
            </a:r>
            <a:r>
              <a:rPr lang="en-US" sz="1400" dirty="0" smtClean="0">
                <a:latin typeface="Euphemia" panose="020B0503040102020104"/>
              </a:rPr>
              <a:t> </a:t>
            </a:r>
            <a:r>
              <a:rPr lang="en-US" sz="1400" dirty="0" err="1" smtClean="0">
                <a:latin typeface="Euphemia" panose="020B0503040102020104"/>
              </a:rPr>
              <a:t>fronterizo</a:t>
            </a:r>
            <a:endParaRPr lang="en-US" sz="1400" dirty="0">
              <a:latin typeface="Euphemia" panose="020B0503040102020104"/>
            </a:endParaRPr>
          </a:p>
          <a:p>
            <a:pPr algn="just"/>
            <a:r>
              <a:rPr lang="en-US" sz="1400" dirty="0">
                <a:latin typeface="Euphemia" panose="020B0503040102020104"/>
              </a:rPr>
              <a:t>con </a:t>
            </a:r>
            <a:r>
              <a:rPr lang="en-US" sz="1400" dirty="0" err="1" smtClean="0">
                <a:latin typeface="Euphemia" panose="020B0503040102020104"/>
              </a:rPr>
              <a:t>actividades</a:t>
            </a:r>
            <a:r>
              <a:rPr lang="en-US" sz="1400" dirty="0">
                <a:latin typeface="Euphemia" panose="020B0503040102020104"/>
              </a:rPr>
              <a:t> </a:t>
            </a:r>
            <a:r>
              <a:rPr lang="en-US" sz="1400" dirty="0" err="1" smtClean="0">
                <a:latin typeface="Euphemia" panose="020B0503040102020104"/>
              </a:rPr>
              <a:t>productivas</a:t>
            </a:r>
            <a:r>
              <a:rPr lang="en-US" sz="1400" dirty="0" smtClean="0">
                <a:latin typeface="Euphemia" panose="020B0503040102020104"/>
              </a:rPr>
              <a:t> y de </a:t>
            </a:r>
            <a:r>
              <a:rPr lang="en-US" sz="1400" dirty="0" err="1" smtClean="0">
                <a:latin typeface="Euphemia" panose="020B0503040102020104"/>
              </a:rPr>
              <a:t>innovación</a:t>
            </a:r>
            <a:r>
              <a:rPr lang="en-US" sz="1400" dirty="0" smtClean="0">
                <a:latin typeface="Euphemia" panose="020B0503040102020104"/>
              </a:rPr>
              <a:t>.</a:t>
            </a:r>
            <a:endParaRPr lang="en-US" sz="1400" dirty="0">
              <a:latin typeface="Euphemia" panose="020B0503040102020104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6441088" y="3928933"/>
            <a:ext cx="231822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err="1">
                <a:latin typeface="Euphemia" panose="020B0503040102020104"/>
              </a:rPr>
              <a:t>Proveer</a:t>
            </a:r>
            <a:r>
              <a:rPr lang="en-US" sz="1400" dirty="0">
                <a:latin typeface="Euphemia" panose="020B0503040102020104"/>
              </a:rPr>
              <a:t> </a:t>
            </a:r>
            <a:r>
              <a:rPr lang="en-US" sz="1400" dirty="0" err="1">
                <a:latin typeface="Euphemia" panose="020B0503040102020104"/>
              </a:rPr>
              <a:t>más</a:t>
            </a:r>
            <a:r>
              <a:rPr lang="en-US" sz="1400" dirty="0">
                <a:latin typeface="Euphemia" panose="020B0503040102020104"/>
              </a:rPr>
              <a:t> </a:t>
            </a:r>
            <a:r>
              <a:rPr lang="en-US" sz="1400" dirty="0" err="1" smtClean="0">
                <a:latin typeface="Euphemia" panose="020B0503040102020104"/>
              </a:rPr>
              <a:t>bienes</a:t>
            </a:r>
            <a:r>
              <a:rPr lang="en-US" sz="1400" dirty="0" smtClean="0">
                <a:latin typeface="Euphemia" panose="020B0503040102020104"/>
              </a:rPr>
              <a:t> y </a:t>
            </a:r>
            <a:r>
              <a:rPr lang="en-US" sz="1400" dirty="0" err="1" smtClean="0">
                <a:latin typeface="Euphemia" panose="020B0503040102020104"/>
              </a:rPr>
              <a:t>servicios</a:t>
            </a:r>
            <a:r>
              <a:rPr lang="en-US" sz="1400" dirty="0" smtClean="0">
                <a:latin typeface="Euphemia" panose="020B0503040102020104"/>
              </a:rPr>
              <a:t> </a:t>
            </a:r>
            <a:r>
              <a:rPr lang="en-US" sz="1400" dirty="0">
                <a:latin typeface="Euphemia" panose="020B0503040102020104"/>
              </a:rPr>
              <a:t>para </a:t>
            </a:r>
            <a:r>
              <a:rPr lang="en-US" sz="1400" dirty="0" smtClean="0">
                <a:latin typeface="Euphemia" panose="020B0503040102020104"/>
              </a:rPr>
              <a:t>la </a:t>
            </a:r>
            <a:r>
              <a:rPr lang="en-US" sz="1400" dirty="0" err="1" smtClean="0">
                <a:latin typeface="Euphemia" panose="020B0503040102020104"/>
              </a:rPr>
              <a:t>sociedad</a:t>
            </a:r>
            <a:r>
              <a:rPr lang="en-US" sz="1400" dirty="0" smtClean="0">
                <a:latin typeface="Euphemia" panose="020B0503040102020104"/>
              </a:rPr>
              <a:t> </a:t>
            </a:r>
            <a:r>
              <a:rPr lang="es-MX" sz="1400" dirty="0" smtClean="0">
                <a:latin typeface="Euphemia" panose="020B0503040102020104"/>
              </a:rPr>
              <a:t>utilizando </a:t>
            </a:r>
            <a:r>
              <a:rPr lang="es-MX" sz="1400" dirty="0">
                <a:latin typeface="Euphemia" panose="020B0503040102020104"/>
              </a:rPr>
              <a:t>los recursos de la</a:t>
            </a:r>
          </a:p>
          <a:p>
            <a:pPr algn="just"/>
            <a:r>
              <a:rPr lang="en-US" sz="1400" dirty="0">
                <a:latin typeface="Euphemia" panose="020B0503040102020104"/>
              </a:rPr>
              <a:t>zona y </a:t>
            </a:r>
            <a:r>
              <a:rPr lang="en-US" sz="1400" dirty="0" err="1" smtClean="0">
                <a:latin typeface="Euphemia" panose="020B0503040102020104"/>
              </a:rPr>
              <a:t>acionalizando</a:t>
            </a:r>
            <a:r>
              <a:rPr lang="en-US" sz="1400" dirty="0" smtClean="0">
                <a:latin typeface="Euphemia" panose="020B0503040102020104"/>
              </a:rPr>
              <a:t> el </a:t>
            </a:r>
            <a:r>
              <a:rPr lang="en-US" sz="1400" dirty="0" err="1" smtClean="0">
                <a:latin typeface="Euphemia" panose="020B0503040102020104"/>
              </a:rPr>
              <a:t>consumo</a:t>
            </a:r>
            <a:r>
              <a:rPr lang="en-US" sz="1400" dirty="0" smtClean="0">
                <a:latin typeface="Euphemia" panose="020B0503040102020104"/>
              </a:rPr>
              <a:t> </a:t>
            </a:r>
            <a:r>
              <a:rPr lang="en-US" sz="1400" dirty="0">
                <a:latin typeface="Euphemia" panose="020B0503040102020104"/>
              </a:rPr>
              <a:t>exterior.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9248380" y="3928933"/>
            <a:ext cx="233766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err="1">
                <a:latin typeface="Euphemia" panose="020B0503040102020104"/>
              </a:rPr>
              <a:t>Fomentar</a:t>
            </a:r>
            <a:r>
              <a:rPr lang="en-US" sz="1400" dirty="0">
                <a:latin typeface="Euphemia" panose="020B0503040102020104"/>
              </a:rPr>
              <a:t> la </a:t>
            </a:r>
            <a:r>
              <a:rPr lang="en-US" sz="1400" dirty="0" err="1" smtClean="0">
                <a:latin typeface="Euphemia" panose="020B0503040102020104"/>
              </a:rPr>
              <a:t>participación</a:t>
            </a:r>
            <a:r>
              <a:rPr lang="en-US" sz="1400" dirty="0" smtClean="0">
                <a:latin typeface="Euphemia" panose="020B0503040102020104"/>
              </a:rPr>
              <a:t> </a:t>
            </a:r>
            <a:r>
              <a:rPr lang="en-US" sz="1400" dirty="0" err="1" smtClean="0">
                <a:latin typeface="Euphemia" panose="020B0503040102020104"/>
              </a:rPr>
              <a:t>activa</a:t>
            </a:r>
            <a:r>
              <a:rPr lang="en-US" sz="1400" dirty="0" smtClean="0">
                <a:latin typeface="Euphemia" panose="020B0503040102020104"/>
              </a:rPr>
              <a:t> </a:t>
            </a:r>
            <a:r>
              <a:rPr lang="en-US" sz="1400" dirty="0">
                <a:latin typeface="Euphemia" panose="020B0503040102020104"/>
              </a:rPr>
              <a:t>de </a:t>
            </a:r>
            <a:r>
              <a:rPr lang="en-US" sz="1400" dirty="0" err="1">
                <a:latin typeface="Euphemia" panose="020B0503040102020104"/>
              </a:rPr>
              <a:t>los</a:t>
            </a:r>
            <a:r>
              <a:rPr lang="en-US" sz="1400" dirty="0">
                <a:latin typeface="Euphemia" panose="020B0503040102020104"/>
              </a:rPr>
              <a:t> </a:t>
            </a:r>
            <a:r>
              <a:rPr lang="en-US" sz="1400" dirty="0" err="1" smtClean="0">
                <a:latin typeface="Euphemia" panose="020B0503040102020104"/>
              </a:rPr>
              <a:t>sectores</a:t>
            </a:r>
            <a:r>
              <a:rPr lang="en-US" sz="1400" dirty="0" smtClean="0">
                <a:latin typeface="Euphemia" panose="020B0503040102020104"/>
              </a:rPr>
              <a:t> </a:t>
            </a:r>
            <a:r>
              <a:rPr lang="en-US" sz="1400" dirty="0" err="1" smtClean="0">
                <a:latin typeface="Euphemia" panose="020B0503040102020104"/>
              </a:rPr>
              <a:t>involucrados</a:t>
            </a:r>
            <a:r>
              <a:rPr lang="en-US" sz="1400" dirty="0" smtClean="0">
                <a:latin typeface="Euphemia" panose="020B0503040102020104"/>
              </a:rPr>
              <a:t> </a:t>
            </a:r>
            <a:r>
              <a:rPr lang="en-US" sz="1400" dirty="0" err="1" smtClean="0">
                <a:latin typeface="Euphemia" panose="020B0503040102020104"/>
              </a:rPr>
              <a:t>creando</a:t>
            </a:r>
            <a:r>
              <a:rPr lang="en-US" sz="1400" dirty="0" smtClean="0">
                <a:latin typeface="Euphemia" panose="020B0503040102020104"/>
              </a:rPr>
              <a:t> </a:t>
            </a:r>
            <a:r>
              <a:rPr lang="en-US" sz="1400" dirty="0" err="1" smtClean="0">
                <a:latin typeface="Euphemia" panose="020B0503040102020104"/>
              </a:rPr>
              <a:t>nuevas</a:t>
            </a:r>
            <a:r>
              <a:rPr lang="en-US" sz="1400" dirty="0" smtClean="0">
                <a:latin typeface="Euphemia" panose="020B0503040102020104"/>
              </a:rPr>
              <a:t> </a:t>
            </a:r>
            <a:r>
              <a:rPr lang="en-US" sz="1400" dirty="0" err="1" smtClean="0">
                <a:latin typeface="Euphemia" panose="020B0503040102020104"/>
              </a:rPr>
              <a:t>oportunidades</a:t>
            </a:r>
            <a:r>
              <a:rPr lang="en-US" sz="1400" dirty="0" smtClean="0">
                <a:latin typeface="Euphemia" panose="020B0503040102020104"/>
              </a:rPr>
              <a:t> </a:t>
            </a:r>
            <a:r>
              <a:rPr lang="en-US" sz="1400" dirty="0">
                <a:latin typeface="Euphemia" panose="020B0503040102020104"/>
              </a:rPr>
              <a:t>de </a:t>
            </a:r>
            <a:r>
              <a:rPr lang="en-US" sz="1400" dirty="0" err="1">
                <a:latin typeface="Euphemia" panose="020B0503040102020104"/>
              </a:rPr>
              <a:t>negocio</a:t>
            </a:r>
            <a:r>
              <a:rPr lang="en-US" sz="1400" dirty="0">
                <a:latin typeface="Euphemia" panose="020B0503040102020104"/>
              </a:rPr>
              <a:t> </a:t>
            </a:r>
            <a:r>
              <a:rPr lang="en-US" sz="1400" dirty="0" smtClean="0">
                <a:latin typeface="Euphemia" panose="020B0503040102020104"/>
              </a:rPr>
              <a:t>que </a:t>
            </a:r>
            <a:r>
              <a:rPr lang="es-MX" sz="1400" dirty="0" smtClean="0">
                <a:latin typeface="Euphemia" panose="020B0503040102020104"/>
              </a:rPr>
              <a:t>mejoren </a:t>
            </a:r>
            <a:r>
              <a:rPr lang="es-MX" sz="1400" dirty="0">
                <a:latin typeface="Euphemia" panose="020B0503040102020104"/>
              </a:rPr>
              <a:t>la calidad de vida de </a:t>
            </a:r>
            <a:r>
              <a:rPr lang="es-MX" sz="1400" dirty="0" smtClean="0">
                <a:latin typeface="Euphemia" panose="020B0503040102020104"/>
              </a:rPr>
              <a:t>la </a:t>
            </a:r>
            <a:r>
              <a:rPr lang="en-US" sz="1400" dirty="0" err="1" smtClean="0">
                <a:latin typeface="Euphemia" panose="020B0503040102020104"/>
              </a:rPr>
              <a:t>gente</a:t>
            </a:r>
            <a:r>
              <a:rPr lang="en-US" sz="1400" dirty="0">
                <a:latin typeface="Euphemia" panose="020B050304010202010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208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52" y="2566055"/>
            <a:ext cx="2109216" cy="210921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1" y="136791"/>
            <a:ext cx="1303200" cy="1162741"/>
          </a:xfrm>
          <a:prstGeom prst="rect">
            <a:avLst/>
          </a:prstGeom>
        </p:spPr>
      </p:pic>
      <p:sp>
        <p:nvSpPr>
          <p:cNvPr id="4" name="Rectángulo redondeado 3"/>
          <p:cNvSpPr/>
          <p:nvPr/>
        </p:nvSpPr>
        <p:spPr>
          <a:xfrm>
            <a:off x="10936224" y="136790"/>
            <a:ext cx="999744" cy="731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795" y="204278"/>
            <a:ext cx="656869" cy="596544"/>
          </a:xfrm>
          <a:prstGeom prst="rect">
            <a:avLst/>
          </a:prstGeom>
        </p:spPr>
      </p:pic>
      <p:cxnSp>
        <p:nvCxnSpPr>
          <p:cNvPr id="13" name="Conector recto 12"/>
          <p:cNvCxnSpPr/>
          <p:nvPr/>
        </p:nvCxnSpPr>
        <p:spPr>
          <a:xfrm>
            <a:off x="11923776" y="341376"/>
            <a:ext cx="0" cy="6278880"/>
          </a:xfrm>
          <a:prstGeom prst="line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6"/>
          <p:cNvSpPr/>
          <p:nvPr/>
        </p:nvSpPr>
        <p:spPr>
          <a:xfrm>
            <a:off x="1696187" y="406645"/>
            <a:ext cx="15834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Estrategias</a:t>
            </a:r>
            <a:endParaRPr lang="en-US" sz="2000" dirty="0"/>
          </a:p>
        </p:txBody>
      </p:sp>
      <p:sp>
        <p:nvSpPr>
          <p:cNvPr id="9" name="Rectángulo 8"/>
          <p:cNvSpPr/>
          <p:nvPr/>
        </p:nvSpPr>
        <p:spPr>
          <a:xfrm>
            <a:off x="3438144" y="3076283"/>
            <a:ext cx="7376160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sz="1500" dirty="0">
                <a:latin typeface="Euphemia" panose="020B0503040102020104"/>
              </a:rPr>
              <a:t>Creación de una </a:t>
            </a:r>
            <a:r>
              <a:rPr lang="es-MX" sz="1500" b="1" dirty="0">
                <a:latin typeface="Euphemia" panose="020B0503040102020104"/>
              </a:rPr>
              <a:t>conciencia medioambiental </a:t>
            </a:r>
            <a:r>
              <a:rPr lang="es-MX" sz="1500" dirty="0">
                <a:latin typeface="Euphemia" panose="020B0503040102020104"/>
              </a:rPr>
              <a:t>que </a:t>
            </a:r>
            <a:r>
              <a:rPr lang="es-MX" sz="1500" dirty="0" smtClean="0">
                <a:latin typeface="Euphemia" panose="020B0503040102020104"/>
              </a:rPr>
              <a:t>esté integrada a </a:t>
            </a:r>
            <a:r>
              <a:rPr lang="es-MX" sz="1500" b="1" dirty="0" smtClean="0">
                <a:latin typeface="Euphemia" panose="020B0503040102020104"/>
              </a:rPr>
              <a:t>transformaciones</a:t>
            </a:r>
            <a:r>
              <a:rPr lang="es-MX" sz="1500" dirty="0" smtClean="0">
                <a:latin typeface="Euphemia" panose="020B0503040102020104"/>
              </a:rPr>
              <a:t> </a:t>
            </a:r>
            <a:r>
              <a:rPr lang="es-MX" sz="1500" dirty="0">
                <a:latin typeface="Euphemia" panose="020B0503040102020104"/>
              </a:rPr>
              <a:t>de carácter </a:t>
            </a:r>
            <a:r>
              <a:rPr lang="es-MX" sz="1500" b="1" dirty="0">
                <a:latin typeface="Euphemia" panose="020B0503040102020104"/>
              </a:rPr>
              <a:t>social, económico y político</a:t>
            </a:r>
            <a:r>
              <a:rPr lang="es-MX" sz="1500" dirty="0">
                <a:latin typeface="Euphemia" panose="020B0503040102020104"/>
              </a:rPr>
              <a:t> apoyada </a:t>
            </a:r>
            <a:r>
              <a:rPr lang="es-MX" sz="1500" dirty="0" smtClean="0">
                <a:latin typeface="Euphemia" panose="020B0503040102020104"/>
              </a:rPr>
              <a:t>en la </a:t>
            </a:r>
            <a:r>
              <a:rPr lang="es-MX" sz="1500" dirty="0">
                <a:latin typeface="Euphemia" panose="020B0503040102020104"/>
              </a:rPr>
              <a:t>organización gubernamental y ciudadana.</a:t>
            </a:r>
            <a:endParaRPr lang="en-US" sz="1500" dirty="0">
              <a:latin typeface="Euphemia" panose="020B0503040102020104"/>
            </a:endParaRPr>
          </a:p>
        </p:txBody>
      </p:sp>
    </p:spTree>
    <p:extLst>
      <p:ext uri="{BB962C8B-B14F-4D97-AF65-F5344CB8AC3E}">
        <p14:creationId xmlns:p14="http://schemas.microsoft.com/office/powerpoint/2010/main" val="81879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294" y="915820"/>
            <a:ext cx="9180095" cy="5163804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6882701" y="3087621"/>
            <a:ext cx="9201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TULCAN</a:t>
            </a:r>
            <a:endParaRPr lang="en-US" sz="1400" b="1" dirty="0"/>
          </a:p>
        </p:txBody>
      </p:sp>
      <p:pic>
        <p:nvPicPr>
          <p:cNvPr id="7" name="Picture 6" descr="Resultado de imagen para SILUETA DE UBICAC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67" b="89833" l="24125" r="76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715" y="3039493"/>
            <a:ext cx="677829" cy="50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8021801" y="1938589"/>
            <a:ext cx="975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COLOMBIA</a:t>
            </a:r>
            <a:endParaRPr lang="en-US" sz="1100" b="1" dirty="0"/>
          </a:p>
        </p:txBody>
      </p:sp>
      <p:sp>
        <p:nvSpPr>
          <p:cNvPr id="9" name="Rectángulo 8"/>
          <p:cNvSpPr/>
          <p:nvPr/>
        </p:nvSpPr>
        <p:spPr>
          <a:xfrm>
            <a:off x="6044108" y="4846220"/>
            <a:ext cx="9541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ECUADOR</a:t>
            </a:r>
            <a:endParaRPr lang="en-US" sz="1100" b="1" dirty="0"/>
          </a:p>
        </p:txBody>
      </p:sp>
      <p:sp>
        <p:nvSpPr>
          <p:cNvPr id="11" name="Rectángulo 10"/>
          <p:cNvSpPr/>
          <p:nvPr/>
        </p:nvSpPr>
        <p:spPr>
          <a:xfrm>
            <a:off x="1636294" y="5708278"/>
            <a:ext cx="161673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FUENTE: BING MAPS</a:t>
            </a:r>
            <a:endParaRPr lang="en-US" sz="1100" dirty="0"/>
          </a:p>
        </p:txBody>
      </p:sp>
      <p:sp>
        <p:nvSpPr>
          <p:cNvPr id="12" name="Rectángulo 11"/>
          <p:cNvSpPr/>
          <p:nvPr/>
        </p:nvSpPr>
        <p:spPr>
          <a:xfrm>
            <a:off x="1820768" y="3793616"/>
            <a:ext cx="143226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OCEANO PACIFICO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182482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1" y="136791"/>
            <a:ext cx="1303200" cy="1162741"/>
          </a:xfrm>
          <a:prstGeom prst="rect">
            <a:avLst/>
          </a:prstGeom>
        </p:spPr>
      </p:pic>
      <p:sp>
        <p:nvSpPr>
          <p:cNvPr id="4" name="Rectángulo redondeado 3"/>
          <p:cNvSpPr/>
          <p:nvPr/>
        </p:nvSpPr>
        <p:spPr>
          <a:xfrm>
            <a:off x="10936224" y="136790"/>
            <a:ext cx="999744" cy="731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795" y="204278"/>
            <a:ext cx="656869" cy="596544"/>
          </a:xfrm>
          <a:prstGeom prst="rect">
            <a:avLst/>
          </a:prstGeom>
        </p:spPr>
      </p:pic>
      <p:cxnSp>
        <p:nvCxnSpPr>
          <p:cNvPr id="13" name="Conector recto 12"/>
          <p:cNvCxnSpPr/>
          <p:nvPr/>
        </p:nvCxnSpPr>
        <p:spPr>
          <a:xfrm>
            <a:off x="11923776" y="341376"/>
            <a:ext cx="0" cy="6278880"/>
          </a:xfrm>
          <a:prstGeom prst="line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6"/>
          <p:cNvSpPr/>
          <p:nvPr/>
        </p:nvSpPr>
        <p:spPr>
          <a:xfrm>
            <a:off x="1696187" y="406645"/>
            <a:ext cx="17053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Sostenibilidad</a:t>
            </a:r>
            <a:endParaRPr lang="en-US" sz="20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111" y="1693837"/>
            <a:ext cx="1777972" cy="172741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111" y="4308335"/>
            <a:ext cx="1777972" cy="172741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3833" y="1693837"/>
            <a:ext cx="1777972" cy="172741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3833" y="4308335"/>
            <a:ext cx="1777972" cy="1727413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1966711" y="1831932"/>
            <a:ext cx="36568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 dirty="0">
                <a:solidFill>
                  <a:srgbClr val="221E1F"/>
                </a:solidFill>
                <a:latin typeface="Euphemia" panose="020B0503040102020104"/>
              </a:rPr>
              <a:t>Cambio climático: </a:t>
            </a:r>
            <a:r>
              <a:rPr lang="es-MX" sz="1400" dirty="0" smtClean="0">
                <a:solidFill>
                  <a:srgbClr val="221E1F"/>
                </a:solidFill>
                <a:latin typeface="Euphemia" panose="020B0503040102020104"/>
              </a:rPr>
              <a:t>adaptarse </a:t>
            </a:r>
            <a:r>
              <a:rPr lang="es-MX" sz="1400" dirty="0">
                <a:solidFill>
                  <a:srgbClr val="221E1F"/>
                </a:solidFill>
                <a:latin typeface="Euphemia" panose="020B0503040102020104"/>
              </a:rPr>
              <a:t>a los efectos del </a:t>
            </a:r>
            <a:r>
              <a:rPr lang="es-MX" sz="1400" dirty="0" smtClean="0">
                <a:solidFill>
                  <a:srgbClr val="221E1F"/>
                </a:solidFill>
                <a:latin typeface="Euphemia" panose="020B0503040102020104"/>
              </a:rPr>
              <a:t>medio ambiente </a:t>
            </a:r>
            <a:r>
              <a:rPr lang="es-MX" sz="1400" dirty="0">
                <a:solidFill>
                  <a:srgbClr val="221E1F"/>
                </a:solidFill>
                <a:latin typeface="Euphemia" panose="020B0503040102020104"/>
              </a:rPr>
              <a:t>y la realidad climatológica.</a:t>
            </a:r>
            <a:endParaRPr lang="en-US" sz="1400" dirty="0">
              <a:latin typeface="Euphemia" panose="020B0503040102020104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1966711" y="2888691"/>
            <a:ext cx="36568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 dirty="0">
                <a:solidFill>
                  <a:srgbClr val="221E1F"/>
                </a:solidFill>
                <a:latin typeface="Euphemia" panose="020B0503040102020104"/>
              </a:rPr>
              <a:t>Optimización del </a:t>
            </a:r>
            <a:r>
              <a:rPr lang="es-MX" sz="1400" dirty="0" smtClean="0">
                <a:solidFill>
                  <a:srgbClr val="221E1F"/>
                </a:solidFill>
                <a:latin typeface="Euphemia" panose="020B0503040102020104"/>
              </a:rPr>
              <a:t>agua: involucra la </a:t>
            </a:r>
            <a:r>
              <a:rPr lang="es-MX" sz="1400" dirty="0">
                <a:solidFill>
                  <a:srgbClr val="221E1F"/>
                </a:solidFill>
                <a:latin typeface="Euphemia" panose="020B0503040102020104"/>
              </a:rPr>
              <a:t>reducción </a:t>
            </a:r>
            <a:r>
              <a:rPr lang="es-MX" sz="1400" dirty="0" smtClean="0">
                <a:solidFill>
                  <a:srgbClr val="221E1F"/>
                </a:solidFill>
                <a:latin typeface="Euphemia" panose="020B0503040102020104"/>
              </a:rPr>
              <a:t>del consumo </a:t>
            </a:r>
            <a:r>
              <a:rPr lang="es-MX" sz="1400" dirty="0">
                <a:solidFill>
                  <a:srgbClr val="221E1F"/>
                </a:solidFill>
                <a:latin typeface="Euphemia" panose="020B0503040102020104"/>
              </a:rPr>
              <a:t>de agua y su </a:t>
            </a:r>
            <a:r>
              <a:rPr lang="es-MX" sz="1400" dirty="0" err="1">
                <a:solidFill>
                  <a:srgbClr val="221E1F"/>
                </a:solidFill>
                <a:latin typeface="Euphemia" panose="020B0503040102020104"/>
              </a:rPr>
              <a:t>reautilización</a:t>
            </a:r>
            <a:r>
              <a:rPr lang="es-MX" sz="1400" dirty="0">
                <a:solidFill>
                  <a:srgbClr val="221E1F"/>
                </a:solidFill>
                <a:latin typeface="Euphemia" panose="020B0503040102020104"/>
              </a:rPr>
              <a:t>.</a:t>
            </a:r>
            <a:endParaRPr lang="en-US" sz="1400" dirty="0">
              <a:latin typeface="Euphemia" panose="020B0503040102020104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1966711" y="5389418"/>
            <a:ext cx="36568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err="1">
                <a:solidFill>
                  <a:srgbClr val="221E1F"/>
                </a:solidFill>
                <a:latin typeface="Euphemia" panose="020B0503040102020104"/>
              </a:rPr>
              <a:t>Optimizar</a:t>
            </a:r>
            <a:r>
              <a:rPr lang="en-US" sz="1400" dirty="0">
                <a:solidFill>
                  <a:srgbClr val="221E1F"/>
                </a:solidFill>
                <a:latin typeface="Euphemia" panose="020B0503040102020104"/>
              </a:rPr>
              <a:t> </a:t>
            </a:r>
            <a:r>
              <a:rPr lang="en-US" sz="1400" dirty="0" err="1">
                <a:solidFill>
                  <a:srgbClr val="221E1F"/>
                </a:solidFill>
                <a:latin typeface="Euphemia" panose="020B0503040102020104"/>
              </a:rPr>
              <a:t>los</a:t>
            </a:r>
            <a:r>
              <a:rPr lang="en-US" sz="1400" dirty="0">
                <a:solidFill>
                  <a:srgbClr val="221E1F"/>
                </a:solidFill>
                <a:latin typeface="Euphemia" panose="020B0503040102020104"/>
              </a:rPr>
              <a:t> </a:t>
            </a:r>
            <a:r>
              <a:rPr lang="en-US" sz="1400" dirty="0" err="1">
                <a:solidFill>
                  <a:srgbClr val="221E1F"/>
                </a:solidFill>
                <a:latin typeface="Euphemia" panose="020B0503040102020104"/>
              </a:rPr>
              <a:t>recursos</a:t>
            </a:r>
            <a:r>
              <a:rPr lang="en-US" sz="1400" dirty="0">
                <a:solidFill>
                  <a:srgbClr val="221E1F"/>
                </a:solidFill>
                <a:latin typeface="Euphemia" panose="020B0503040102020104"/>
              </a:rPr>
              <a:t> </a:t>
            </a:r>
            <a:r>
              <a:rPr lang="en-US" sz="1400" dirty="0" err="1">
                <a:solidFill>
                  <a:srgbClr val="221E1F"/>
                </a:solidFill>
                <a:latin typeface="Euphemia" panose="020B0503040102020104"/>
              </a:rPr>
              <a:t>públicos</a:t>
            </a:r>
            <a:r>
              <a:rPr lang="en-US" sz="1400" dirty="0">
                <a:solidFill>
                  <a:srgbClr val="221E1F"/>
                </a:solidFill>
                <a:latin typeface="Euphemia" panose="020B0503040102020104"/>
              </a:rPr>
              <a:t> para </a:t>
            </a:r>
            <a:r>
              <a:rPr lang="en-US" sz="1400" dirty="0" err="1" smtClean="0">
                <a:solidFill>
                  <a:srgbClr val="221E1F"/>
                </a:solidFill>
                <a:latin typeface="Euphemia" panose="020B0503040102020104"/>
              </a:rPr>
              <a:t>generar</a:t>
            </a:r>
            <a:r>
              <a:rPr lang="en-US" sz="1400" dirty="0" smtClean="0">
                <a:solidFill>
                  <a:srgbClr val="221E1F"/>
                </a:solidFill>
                <a:latin typeface="Euphemia" panose="020B0503040102020104"/>
              </a:rPr>
              <a:t> </a:t>
            </a:r>
            <a:r>
              <a:rPr lang="es-MX" sz="1400" dirty="0" smtClean="0">
                <a:solidFill>
                  <a:srgbClr val="221E1F"/>
                </a:solidFill>
                <a:latin typeface="Euphemia" panose="020B0503040102020104"/>
              </a:rPr>
              <a:t>inversiones </a:t>
            </a:r>
            <a:r>
              <a:rPr lang="es-MX" sz="1400" dirty="0">
                <a:solidFill>
                  <a:srgbClr val="221E1F"/>
                </a:solidFill>
                <a:latin typeface="Euphemia" panose="020B0503040102020104"/>
              </a:rPr>
              <a:t>que activen la economía.</a:t>
            </a:r>
            <a:endParaRPr lang="en-US" sz="1400" dirty="0">
              <a:latin typeface="Euphemia" panose="020B0503040102020104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1966711" y="4332984"/>
            <a:ext cx="365685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 dirty="0">
                <a:solidFill>
                  <a:srgbClr val="221E1F"/>
                </a:solidFill>
                <a:latin typeface="Euphemia" panose="020B0503040102020104"/>
              </a:rPr>
              <a:t>Generar actividades que promuevan </a:t>
            </a:r>
            <a:r>
              <a:rPr lang="es-MX" sz="1400" dirty="0" smtClean="0">
                <a:solidFill>
                  <a:srgbClr val="221E1F"/>
                </a:solidFill>
                <a:latin typeface="Euphemia" panose="020B0503040102020104"/>
              </a:rPr>
              <a:t>la economía local </a:t>
            </a:r>
            <a:r>
              <a:rPr lang="es-MX" sz="1400" dirty="0">
                <a:solidFill>
                  <a:srgbClr val="221E1F"/>
                </a:solidFill>
                <a:latin typeface="Euphemia" panose="020B0503040102020104"/>
              </a:rPr>
              <a:t>y la generación de nuevas plazas de trabajo.</a:t>
            </a:r>
            <a:endParaRPr lang="en-US" sz="1400" dirty="0">
              <a:latin typeface="Euphemia" panose="020B0503040102020104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7631804" y="1939653"/>
            <a:ext cx="40648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err="1">
                <a:latin typeface="Euphemia" panose="020B0503040102020104"/>
              </a:rPr>
              <a:t>Garantizar</a:t>
            </a:r>
            <a:r>
              <a:rPr lang="en-US" sz="1400" dirty="0">
                <a:latin typeface="Euphemia" panose="020B0503040102020104"/>
              </a:rPr>
              <a:t> </a:t>
            </a:r>
            <a:r>
              <a:rPr lang="en-US" sz="1400" dirty="0" err="1">
                <a:latin typeface="Euphemia" panose="020B0503040102020104"/>
              </a:rPr>
              <a:t>equipamientos</a:t>
            </a:r>
            <a:r>
              <a:rPr lang="en-US" sz="1400" dirty="0">
                <a:latin typeface="Euphemia" panose="020B0503040102020104"/>
              </a:rPr>
              <a:t> </a:t>
            </a:r>
            <a:r>
              <a:rPr lang="en-US" sz="1400" dirty="0" err="1">
                <a:latin typeface="Euphemia" panose="020B0503040102020104"/>
              </a:rPr>
              <a:t>sociales</a:t>
            </a:r>
            <a:r>
              <a:rPr lang="en-US" sz="1400" dirty="0">
                <a:latin typeface="Euphemia" panose="020B0503040102020104"/>
              </a:rPr>
              <a:t> y </a:t>
            </a:r>
            <a:r>
              <a:rPr lang="en-US" sz="1400" dirty="0" err="1">
                <a:latin typeface="Euphemia" panose="020B0503040102020104"/>
              </a:rPr>
              <a:t>culturales</a:t>
            </a:r>
            <a:r>
              <a:rPr lang="en-US" sz="1400" dirty="0">
                <a:latin typeface="Euphemia" panose="020B0503040102020104"/>
              </a:rPr>
              <a:t>.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7631805" y="2888691"/>
            <a:ext cx="41578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err="1">
                <a:latin typeface="Euphemia" panose="020B0503040102020104"/>
              </a:rPr>
              <a:t>Diversidad</a:t>
            </a:r>
            <a:r>
              <a:rPr lang="en-US" sz="1400" dirty="0">
                <a:latin typeface="Euphemia" panose="020B0503040102020104"/>
              </a:rPr>
              <a:t> de </a:t>
            </a:r>
            <a:r>
              <a:rPr lang="en-US" sz="1400" dirty="0" err="1">
                <a:latin typeface="Euphemia" panose="020B0503040102020104"/>
              </a:rPr>
              <a:t>usos</a:t>
            </a:r>
            <a:r>
              <a:rPr lang="en-US" sz="1400" dirty="0">
                <a:latin typeface="Euphemia" panose="020B0503040102020104"/>
              </a:rPr>
              <a:t>, </a:t>
            </a:r>
            <a:r>
              <a:rPr lang="en-US" sz="1400" dirty="0" err="1">
                <a:latin typeface="Euphemia" panose="020B0503040102020104"/>
              </a:rPr>
              <a:t>aproximación</a:t>
            </a:r>
            <a:r>
              <a:rPr lang="en-US" sz="1400" dirty="0">
                <a:latin typeface="Euphemia" panose="020B0503040102020104"/>
              </a:rPr>
              <a:t> y </a:t>
            </a:r>
            <a:r>
              <a:rPr lang="en-US" sz="1400" dirty="0" err="1">
                <a:latin typeface="Euphemia" panose="020B0503040102020104"/>
              </a:rPr>
              <a:t>accesibilidad</a:t>
            </a:r>
            <a:r>
              <a:rPr lang="en-US" sz="1400" dirty="0">
                <a:latin typeface="Euphemia" panose="020B0503040102020104"/>
              </a:rPr>
              <a:t> al </a:t>
            </a:r>
            <a:r>
              <a:rPr lang="en-US" sz="1400" dirty="0" err="1">
                <a:latin typeface="Euphemia" panose="020B0503040102020104"/>
              </a:rPr>
              <a:t>espacio</a:t>
            </a:r>
            <a:r>
              <a:rPr lang="en-US" sz="1400" dirty="0">
                <a:latin typeface="Euphemia" panose="020B0503040102020104"/>
              </a:rPr>
              <a:t> </a:t>
            </a:r>
            <a:r>
              <a:rPr lang="en-US" sz="1400" dirty="0" err="1">
                <a:latin typeface="Euphemia" panose="020B0503040102020104"/>
              </a:rPr>
              <a:t>público</a:t>
            </a:r>
            <a:r>
              <a:rPr lang="en-US" sz="1400" dirty="0">
                <a:latin typeface="Euphemia" panose="020B0503040102020104"/>
              </a:rPr>
              <a:t>. 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7631805" y="5389418"/>
            <a:ext cx="41578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err="1">
                <a:latin typeface="Euphemia" panose="020B0503040102020104"/>
              </a:rPr>
              <a:t>Impulsar</a:t>
            </a:r>
            <a:r>
              <a:rPr lang="en-US" sz="1400" dirty="0">
                <a:latin typeface="Euphemia" panose="020B0503040102020104"/>
              </a:rPr>
              <a:t> </a:t>
            </a:r>
            <a:r>
              <a:rPr lang="en-US" sz="1400" dirty="0" err="1">
                <a:latin typeface="Euphemia" panose="020B0503040102020104"/>
              </a:rPr>
              <a:t>una</a:t>
            </a:r>
            <a:r>
              <a:rPr lang="en-US" sz="1400" dirty="0">
                <a:latin typeface="Euphemia" panose="020B0503040102020104"/>
              </a:rPr>
              <a:t> </a:t>
            </a:r>
            <a:r>
              <a:rPr lang="en-US" sz="1400" dirty="0" err="1">
                <a:latin typeface="Euphemia" panose="020B0503040102020104"/>
              </a:rPr>
              <a:t>cultura</a:t>
            </a:r>
            <a:r>
              <a:rPr lang="en-US" sz="1400" dirty="0">
                <a:latin typeface="Euphemia" panose="020B0503040102020104"/>
              </a:rPr>
              <a:t> de </a:t>
            </a:r>
            <a:r>
              <a:rPr lang="en-US" sz="1400" dirty="0" err="1">
                <a:latin typeface="Euphemia" panose="020B0503040102020104"/>
              </a:rPr>
              <a:t>diseño</a:t>
            </a:r>
            <a:r>
              <a:rPr lang="en-US" sz="1400" dirty="0">
                <a:latin typeface="Euphemia" panose="020B0503040102020104"/>
              </a:rPr>
              <a:t> </a:t>
            </a:r>
            <a:r>
              <a:rPr lang="en-US" sz="1400" dirty="0" err="1">
                <a:latin typeface="Euphemia" panose="020B0503040102020104"/>
              </a:rPr>
              <a:t>participativo</a:t>
            </a:r>
            <a:r>
              <a:rPr lang="en-US" sz="1400" dirty="0">
                <a:latin typeface="Euphemia" panose="020B0503040102020104"/>
              </a:rPr>
              <a:t> </a:t>
            </a:r>
            <a:r>
              <a:rPr lang="en-US" sz="1400" dirty="0" smtClean="0">
                <a:latin typeface="Euphemia" panose="020B0503040102020104"/>
              </a:rPr>
              <a:t>con </a:t>
            </a:r>
            <a:r>
              <a:rPr lang="en-US" sz="1400" dirty="0" err="1" smtClean="0">
                <a:latin typeface="Euphemia" panose="020B0503040102020104"/>
              </a:rPr>
              <a:t>actuaciones</a:t>
            </a:r>
            <a:r>
              <a:rPr lang="en-US" sz="1400" dirty="0" smtClean="0">
                <a:latin typeface="Euphemia" panose="020B0503040102020104"/>
              </a:rPr>
              <a:t> </a:t>
            </a:r>
            <a:r>
              <a:rPr lang="en-US" sz="1400" dirty="0">
                <a:latin typeface="Euphemia" panose="020B0503040102020104"/>
              </a:rPr>
              <a:t>que </a:t>
            </a:r>
            <a:r>
              <a:rPr lang="en-US" sz="1400" dirty="0" err="1">
                <a:latin typeface="Euphemia" panose="020B0503040102020104"/>
              </a:rPr>
              <a:t>intervengan</a:t>
            </a:r>
            <a:r>
              <a:rPr lang="en-US" sz="1400" dirty="0">
                <a:latin typeface="Euphemia" panose="020B0503040102020104"/>
              </a:rPr>
              <a:t> </a:t>
            </a:r>
            <a:r>
              <a:rPr lang="en-US" sz="1400" dirty="0" err="1">
                <a:latin typeface="Euphemia" panose="020B0503040102020104"/>
              </a:rPr>
              <a:t>en</a:t>
            </a:r>
            <a:r>
              <a:rPr lang="en-US" sz="1400" dirty="0">
                <a:latin typeface="Euphemia" panose="020B0503040102020104"/>
              </a:rPr>
              <a:t> el </a:t>
            </a:r>
            <a:r>
              <a:rPr lang="en-US" sz="1400" dirty="0" err="1">
                <a:latin typeface="Euphemia" panose="020B0503040102020104"/>
              </a:rPr>
              <a:t>espacio</a:t>
            </a:r>
            <a:r>
              <a:rPr lang="en-US" sz="1400" dirty="0">
                <a:latin typeface="Euphemia" panose="020B0503040102020104"/>
              </a:rPr>
              <a:t> </a:t>
            </a:r>
            <a:r>
              <a:rPr lang="en-US" sz="1400" dirty="0" err="1" smtClean="0">
                <a:latin typeface="Euphemia" panose="020B0503040102020104"/>
              </a:rPr>
              <a:t>público</a:t>
            </a:r>
            <a:r>
              <a:rPr lang="en-US" sz="1400" dirty="0" smtClean="0">
                <a:latin typeface="Euphemia" panose="020B0503040102020104"/>
              </a:rPr>
              <a:t>.</a:t>
            </a:r>
            <a:endParaRPr lang="en-US" sz="1400" dirty="0">
              <a:latin typeface="Euphemia" panose="020B0503040102020104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7636379" y="4332984"/>
            <a:ext cx="40603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err="1">
                <a:latin typeface="Euphemia" panose="020B0503040102020104"/>
              </a:rPr>
              <a:t>Garantizar</a:t>
            </a:r>
            <a:r>
              <a:rPr lang="en-US" sz="1400" dirty="0">
                <a:latin typeface="Euphemia" panose="020B0503040102020104"/>
              </a:rPr>
              <a:t> la </a:t>
            </a:r>
            <a:r>
              <a:rPr lang="en-US" sz="1400" dirty="0" err="1">
                <a:latin typeface="Euphemia" panose="020B0503040102020104"/>
              </a:rPr>
              <a:t>durabilidad</a:t>
            </a:r>
            <a:r>
              <a:rPr lang="en-US" sz="1400" dirty="0">
                <a:latin typeface="Euphemia" panose="020B0503040102020104"/>
              </a:rPr>
              <a:t> y </a:t>
            </a:r>
            <a:r>
              <a:rPr lang="en-US" sz="1400" dirty="0" err="1">
                <a:latin typeface="Euphemia" panose="020B0503040102020104"/>
              </a:rPr>
              <a:t>continuidad</a:t>
            </a:r>
            <a:r>
              <a:rPr lang="en-US" sz="1400" dirty="0">
                <a:latin typeface="Euphemia" panose="020B0503040102020104"/>
              </a:rPr>
              <a:t> de </a:t>
            </a:r>
            <a:r>
              <a:rPr lang="en-US" sz="1400" dirty="0" err="1" smtClean="0">
                <a:latin typeface="Euphemia" panose="020B0503040102020104"/>
              </a:rPr>
              <a:t>los</a:t>
            </a:r>
            <a:r>
              <a:rPr lang="en-US" sz="1400" dirty="0" smtClean="0">
                <a:latin typeface="Euphemia" panose="020B0503040102020104"/>
              </a:rPr>
              <a:t> </a:t>
            </a:r>
            <a:r>
              <a:rPr lang="en-US" sz="1400" dirty="0" err="1" smtClean="0">
                <a:latin typeface="Euphemia" panose="020B0503040102020104"/>
              </a:rPr>
              <a:t>proyectos</a:t>
            </a:r>
            <a:r>
              <a:rPr lang="en-US" sz="1400" dirty="0" smtClean="0">
                <a:latin typeface="Euphemia" panose="020B0503040102020104"/>
              </a:rPr>
              <a:t> </a:t>
            </a:r>
            <a:r>
              <a:rPr lang="en-US" sz="1400" dirty="0">
                <a:latin typeface="Euphemia" panose="020B0503040102020104"/>
              </a:rPr>
              <a:t>a </a:t>
            </a:r>
            <a:r>
              <a:rPr lang="en-US" sz="1400" dirty="0" err="1">
                <a:latin typeface="Euphemia" panose="020B0503040102020104"/>
              </a:rPr>
              <a:t>ejecutarse</a:t>
            </a:r>
            <a:r>
              <a:rPr lang="en-US" sz="1400" dirty="0">
                <a:latin typeface="Euphemia" panose="020B050304010202010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434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52" y="2566055"/>
            <a:ext cx="2109216" cy="210921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1" y="136791"/>
            <a:ext cx="1303200" cy="1162741"/>
          </a:xfrm>
          <a:prstGeom prst="rect">
            <a:avLst/>
          </a:prstGeom>
        </p:spPr>
      </p:pic>
      <p:sp>
        <p:nvSpPr>
          <p:cNvPr id="4" name="Rectángulo redondeado 3"/>
          <p:cNvSpPr/>
          <p:nvPr/>
        </p:nvSpPr>
        <p:spPr>
          <a:xfrm>
            <a:off x="10936224" y="136790"/>
            <a:ext cx="999744" cy="731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795" y="204278"/>
            <a:ext cx="656869" cy="596544"/>
          </a:xfrm>
          <a:prstGeom prst="rect">
            <a:avLst/>
          </a:prstGeom>
        </p:spPr>
      </p:pic>
      <p:cxnSp>
        <p:nvCxnSpPr>
          <p:cNvPr id="13" name="Conector recto 12"/>
          <p:cNvCxnSpPr/>
          <p:nvPr/>
        </p:nvCxnSpPr>
        <p:spPr>
          <a:xfrm>
            <a:off x="11923776" y="341376"/>
            <a:ext cx="0" cy="6278880"/>
          </a:xfrm>
          <a:prstGeom prst="line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6"/>
          <p:cNvSpPr/>
          <p:nvPr/>
        </p:nvSpPr>
        <p:spPr>
          <a:xfrm>
            <a:off x="1696187" y="406645"/>
            <a:ext cx="15834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Estrategias</a:t>
            </a:r>
            <a:endParaRPr lang="en-US" sz="2000" dirty="0"/>
          </a:p>
        </p:txBody>
      </p:sp>
      <p:sp>
        <p:nvSpPr>
          <p:cNvPr id="9" name="Rectángulo 8"/>
          <p:cNvSpPr/>
          <p:nvPr/>
        </p:nvSpPr>
        <p:spPr>
          <a:xfrm>
            <a:off x="3438144" y="3131233"/>
            <a:ext cx="737616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sz="1500" dirty="0">
                <a:latin typeface="Euphemia" panose="020B0503040102020104"/>
              </a:rPr>
              <a:t>Consolidar la innovación como </a:t>
            </a:r>
            <a:r>
              <a:rPr lang="es-MX" sz="1500" b="1" dirty="0">
                <a:latin typeface="Euphemia" panose="020B0503040102020104"/>
              </a:rPr>
              <a:t>valor estratégico </a:t>
            </a:r>
            <a:r>
              <a:rPr lang="es-MX" sz="1500" dirty="0">
                <a:latin typeface="Euphemia" panose="020B0503040102020104"/>
              </a:rPr>
              <a:t>aplicado a modos </a:t>
            </a:r>
            <a:r>
              <a:rPr lang="es-MX" sz="1500" dirty="0" smtClean="0">
                <a:latin typeface="Euphemia" panose="020B0503040102020104"/>
              </a:rPr>
              <a:t>de </a:t>
            </a:r>
            <a:r>
              <a:rPr lang="es-MX" sz="1500" b="1" dirty="0" smtClean="0">
                <a:latin typeface="Euphemia" panose="020B0503040102020104"/>
              </a:rPr>
              <a:t>activación</a:t>
            </a:r>
            <a:r>
              <a:rPr lang="es-MX" sz="1500" dirty="0" smtClean="0">
                <a:latin typeface="Euphemia" panose="020B0503040102020104"/>
              </a:rPr>
              <a:t> </a:t>
            </a:r>
            <a:r>
              <a:rPr lang="es-MX" sz="1500" dirty="0">
                <a:latin typeface="Euphemia" panose="020B0503040102020104"/>
              </a:rPr>
              <a:t>que </a:t>
            </a:r>
            <a:r>
              <a:rPr lang="es-MX" sz="1500" dirty="0" smtClean="0">
                <a:latin typeface="Euphemia" panose="020B0503040102020104"/>
              </a:rPr>
              <a:t>busquen </a:t>
            </a:r>
            <a:r>
              <a:rPr lang="es-MX" sz="1500" dirty="0">
                <a:latin typeface="Euphemia" panose="020B0503040102020104"/>
              </a:rPr>
              <a:t>solventar las </a:t>
            </a:r>
            <a:r>
              <a:rPr lang="es-MX" sz="1500" b="1" dirty="0">
                <a:latin typeface="Euphemia" panose="020B0503040102020104"/>
              </a:rPr>
              <a:t>necesidades actuales y </a:t>
            </a:r>
            <a:r>
              <a:rPr lang="es-MX" sz="1500" b="1" dirty="0" smtClean="0">
                <a:latin typeface="Euphemia" panose="020B0503040102020104"/>
              </a:rPr>
              <a:t>futuras </a:t>
            </a:r>
            <a:r>
              <a:rPr lang="es-MX" sz="1500" dirty="0" smtClean="0">
                <a:latin typeface="Euphemia" panose="020B0503040102020104"/>
              </a:rPr>
              <a:t>para </a:t>
            </a:r>
            <a:r>
              <a:rPr lang="es-MX" sz="1500" dirty="0">
                <a:latin typeface="Euphemia" panose="020B0503040102020104"/>
              </a:rPr>
              <a:t>el beneficio de la localidad.</a:t>
            </a:r>
            <a:endParaRPr lang="en-US" sz="1500" dirty="0">
              <a:latin typeface="Euphemia" panose="020B0503040102020104"/>
            </a:endParaRPr>
          </a:p>
        </p:txBody>
      </p:sp>
    </p:spTree>
    <p:extLst>
      <p:ext uri="{BB962C8B-B14F-4D97-AF65-F5344CB8AC3E}">
        <p14:creationId xmlns:p14="http://schemas.microsoft.com/office/powerpoint/2010/main" val="25605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1642" y="4308329"/>
            <a:ext cx="1777971" cy="172741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833" y="1693835"/>
            <a:ext cx="1777972" cy="172741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111" y="4308330"/>
            <a:ext cx="1777971" cy="172741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112" y="1693836"/>
            <a:ext cx="1777971" cy="172741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1" y="136791"/>
            <a:ext cx="1303200" cy="1162741"/>
          </a:xfrm>
          <a:prstGeom prst="rect">
            <a:avLst/>
          </a:prstGeom>
        </p:spPr>
      </p:pic>
      <p:sp>
        <p:nvSpPr>
          <p:cNvPr id="4" name="Rectángulo redondeado 3"/>
          <p:cNvSpPr/>
          <p:nvPr/>
        </p:nvSpPr>
        <p:spPr>
          <a:xfrm>
            <a:off x="10936224" y="136790"/>
            <a:ext cx="999744" cy="731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795" y="204278"/>
            <a:ext cx="656869" cy="596544"/>
          </a:xfrm>
          <a:prstGeom prst="rect">
            <a:avLst/>
          </a:prstGeom>
        </p:spPr>
      </p:pic>
      <p:cxnSp>
        <p:nvCxnSpPr>
          <p:cNvPr id="13" name="Conector recto 12"/>
          <p:cNvCxnSpPr/>
          <p:nvPr/>
        </p:nvCxnSpPr>
        <p:spPr>
          <a:xfrm>
            <a:off x="11923776" y="341376"/>
            <a:ext cx="0" cy="6278880"/>
          </a:xfrm>
          <a:prstGeom prst="line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6"/>
          <p:cNvSpPr/>
          <p:nvPr/>
        </p:nvSpPr>
        <p:spPr>
          <a:xfrm>
            <a:off x="1696187" y="406645"/>
            <a:ext cx="13761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Innovación</a:t>
            </a:r>
            <a:endParaRPr lang="en-US" sz="2000" dirty="0"/>
          </a:p>
        </p:txBody>
      </p:sp>
      <p:sp>
        <p:nvSpPr>
          <p:cNvPr id="15" name="Rectángulo 14"/>
          <p:cNvSpPr/>
          <p:nvPr/>
        </p:nvSpPr>
        <p:spPr>
          <a:xfrm>
            <a:off x="1966711" y="1831932"/>
            <a:ext cx="365685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 dirty="0">
                <a:solidFill>
                  <a:srgbClr val="221E1F"/>
                </a:solidFill>
                <a:latin typeface="Euphemia" panose="020B0503040102020104"/>
              </a:rPr>
              <a:t>Favorecer el bienestar de los habitantes y del medio ambiente con infraestructura amigable y </a:t>
            </a:r>
            <a:r>
              <a:rPr lang="es-MX" sz="1400" dirty="0" err="1">
                <a:solidFill>
                  <a:srgbClr val="221E1F"/>
                </a:solidFill>
                <a:latin typeface="Euphemia" panose="020B0503040102020104"/>
              </a:rPr>
              <a:t>ecoeficiente</a:t>
            </a:r>
            <a:r>
              <a:rPr lang="es-MX" sz="1400" dirty="0">
                <a:solidFill>
                  <a:srgbClr val="221E1F"/>
                </a:solidFill>
                <a:latin typeface="Euphemia" panose="020B0503040102020104"/>
              </a:rPr>
              <a:t>.</a:t>
            </a:r>
            <a:endParaRPr lang="en-US" sz="1400" dirty="0">
              <a:latin typeface="Euphemia" panose="020B0503040102020104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1966711" y="2888691"/>
            <a:ext cx="36568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 dirty="0">
                <a:solidFill>
                  <a:srgbClr val="221E1F"/>
                </a:solidFill>
                <a:latin typeface="Euphemia" panose="020B0503040102020104"/>
              </a:rPr>
              <a:t>Invertir en proyectos innovadores que mejoren la calidad de vida y la calidad ambiental.</a:t>
            </a:r>
            <a:endParaRPr lang="en-US" sz="1400" dirty="0">
              <a:latin typeface="Euphemia" panose="020B0503040102020104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1966711" y="5389418"/>
            <a:ext cx="365685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 dirty="0">
                <a:solidFill>
                  <a:srgbClr val="221E1F"/>
                </a:solidFill>
                <a:latin typeface="Euphemia" panose="020B0503040102020104"/>
              </a:rPr>
              <a:t>Incentivar una postura de cooperación económica entre los sectores público, privado y la ciudadanía.</a:t>
            </a:r>
            <a:endParaRPr lang="en-US" sz="1400" dirty="0">
              <a:latin typeface="Euphemia" panose="020B0503040102020104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1966711" y="4332984"/>
            <a:ext cx="365685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 dirty="0">
                <a:solidFill>
                  <a:srgbClr val="221E1F"/>
                </a:solidFill>
                <a:latin typeface="Euphemia" panose="020B0503040102020104"/>
              </a:rPr>
              <a:t>Propiciar condiciones de innovación aptas para impulsar el desarrollo de microeconomías.</a:t>
            </a:r>
            <a:endParaRPr lang="en-US" sz="1400" dirty="0">
              <a:latin typeface="Euphemia" panose="020B0503040102020104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7631804" y="1939653"/>
            <a:ext cx="406489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 dirty="0">
                <a:latin typeface="Euphemia" panose="020B0503040102020104"/>
              </a:rPr>
              <a:t>Propiciar la integración y la interculturalidad mejorando la convivencia </a:t>
            </a:r>
            <a:r>
              <a:rPr lang="es-MX" sz="1400" dirty="0" smtClean="0">
                <a:latin typeface="Euphemia" panose="020B0503040102020104"/>
              </a:rPr>
              <a:t>mediante espacios de socialización</a:t>
            </a:r>
            <a:r>
              <a:rPr lang="en-US" sz="1400" dirty="0" smtClean="0">
                <a:latin typeface="Euphemia" panose="020B0503040102020104"/>
              </a:rPr>
              <a:t>.</a:t>
            </a:r>
            <a:endParaRPr lang="en-US" sz="1400" dirty="0">
              <a:latin typeface="Euphemia" panose="020B0503040102020104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7631805" y="2888691"/>
            <a:ext cx="41578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 dirty="0">
                <a:latin typeface="Euphemia" panose="020B0503040102020104"/>
              </a:rPr>
              <a:t>Construir un modelo de gestión sostenible que </a:t>
            </a:r>
            <a:r>
              <a:rPr lang="es-MX" sz="1400" dirty="0" smtClean="0">
                <a:latin typeface="Euphemia" panose="020B0503040102020104"/>
              </a:rPr>
              <a:t>propicie </a:t>
            </a:r>
            <a:r>
              <a:rPr lang="es-MX" sz="1400" dirty="0">
                <a:latin typeface="Euphemia" panose="020B0503040102020104"/>
              </a:rPr>
              <a:t>políticas de cooperación desde y para la comunidad</a:t>
            </a:r>
            <a:r>
              <a:rPr lang="es-MX" sz="1400" dirty="0" smtClean="0">
                <a:latin typeface="Euphemia" panose="020B0503040102020104"/>
              </a:rPr>
              <a:t>. </a:t>
            </a:r>
            <a:endParaRPr lang="en-US" sz="1400" dirty="0">
              <a:latin typeface="Euphemia" panose="020B0503040102020104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7631805" y="5389418"/>
            <a:ext cx="41578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 dirty="0">
                <a:latin typeface="Euphemia" panose="020B0503040102020104"/>
              </a:rPr>
              <a:t>Comunicar y difundir programas y proyectos que suscitan el interés de la localidad para su involucración y participación. </a:t>
            </a:r>
            <a:endParaRPr lang="en-US" sz="1400" dirty="0">
              <a:latin typeface="Euphemia" panose="020B0503040102020104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7636379" y="4332984"/>
            <a:ext cx="406032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 dirty="0">
                <a:latin typeface="Euphemia" panose="020B0503040102020104"/>
              </a:rPr>
              <a:t>Coordinar la cooperación entre entidades y ciudadanos para la ejecución de actividades que promuevan  el desarrollo social y público.</a:t>
            </a:r>
            <a:endParaRPr lang="en-US" sz="1400" dirty="0">
              <a:latin typeface="Euphemia" panose="020B0503040102020104"/>
            </a:endParaRPr>
          </a:p>
        </p:txBody>
      </p:sp>
    </p:spTree>
    <p:extLst>
      <p:ext uri="{BB962C8B-B14F-4D97-AF65-F5344CB8AC3E}">
        <p14:creationId xmlns:p14="http://schemas.microsoft.com/office/powerpoint/2010/main" val="280138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52" y="2566055"/>
            <a:ext cx="2115311" cy="2115311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1" y="136791"/>
            <a:ext cx="1303200" cy="1162741"/>
          </a:xfrm>
          <a:prstGeom prst="rect">
            <a:avLst/>
          </a:prstGeom>
        </p:spPr>
      </p:pic>
      <p:sp>
        <p:nvSpPr>
          <p:cNvPr id="4" name="Rectángulo redondeado 3"/>
          <p:cNvSpPr/>
          <p:nvPr/>
        </p:nvSpPr>
        <p:spPr>
          <a:xfrm>
            <a:off x="10936224" y="136790"/>
            <a:ext cx="999744" cy="731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795" y="204278"/>
            <a:ext cx="656869" cy="596544"/>
          </a:xfrm>
          <a:prstGeom prst="rect">
            <a:avLst/>
          </a:prstGeom>
        </p:spPr>
      </p:pic>
      <p:cxnSp>
        <p:nvCxnSpPr>
          <p:cNvPr id="13" name="Conector recto 12"/>
          <p:cNvCxnSpPr/>
          <p:nvPr/>
        </p:nvCxnSpPr>
        <p:spPr>
          <a:xfrm>
            <a:off x="11923776" y="341376"/>
            <a:ext cx="0" cy="6278880"/>
          </a:xfrm>
          <a:prstGeom prst="line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6"/>
          <p:cNvSpPr/>
          <p:nvPr/>
        </p:nvSpPr>
        <p:spPr>
          <a:xfrm>
            <a:off x="1696187" y="406645"/>
            <a:ext cx="15834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Estrategias</a:t>
            </a:r>
            <a:endParaRPr lang="en-US" sz="2000" dirty="0"/>
          </a:p>
        </p:txBody>
      </p:sp>
      <p:sp>
        <p:nvSpPr>
          <p:cNvPr id="9" name="Rectángulo 8"/>
          <p:cNvSpPr/>
          <p:nvPr/>
        </p:nvSpPr>
        <p:spPr>
          <a:xfrm>
            <a:off x="3438144" y="3079330"/>
            <a:ext cx="7376160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sz="1500" dirty="0">
                <a:latin typeface="Euphemia" panose="020B0503040102020104"/>
              </a:rPr>
              <a:t>Direccionar los ejes de actuación hacia un mismo punto para </a:t>
            </a:r>
            <a:r>
              <a:rPr lang="es-MX" sz="1500" dirty="0" smtClean="0">
                <a:latin typeface="Euphemia" panose="020B0503040102020104"/>
              </a:rPr>
              <a:t>que funcionando </a:t>
            </a:r>
            <a:r>
              <a:rPr lang="es-MX" sz="1500" dirty="0">
                <a:latin typeface="Euphemia" panose="020B0503040102020104"/>
              </a:rPr>
              <a:t>como un </a:t>
            </a:r>
            <a:r>
              <a:rPr lang="es-MX" sz="1500" b="1" dirty="0">
                <a:latin typeface="Euphemia" panose="020B0503040102020104"/>
              </a:rPr>
              <a:t>sistema</a:t>
            </a:r>
            <a:r>
              <a:rPr lang="es-MX" sz="1500" dirty="0">
                <a:latin typeface="Euphemia" panose="020B0503040102020104"/>
              </a:rPr>
              <a:t>, propicie la participación de </a:t>
            </a:r>
            <a:r>
              <a:rPr lang="es-MX" sz="1500" dirty="0" smtClean="0">
                <a:latin typeface="Euphemia" panose="020B0503040102020104"/>
              </a:rPr>
              <a:t>los habitantes </a:t>
            </a:r>
            <a:r>
              <a:rPr lang="es-MX" sz="1500" dirty="0">
                <a:latin typeface="Euphemia" panose="020B0503040102020104"/>
              </a:rPr>
              <a:t>en el </a:t>
            </a:r>
            <a:r>
              <a:rPr lang="es-MX" sz="1500" b="1" dirty="0">
                <a:latin typeface="Euphemia" panose="020B0503040102020104"/>
              </a:rPr>
              <a:t>desarrollo del lugar </a:t>
            </a:r>
            <a:r>
              <a:rPr lang="es-MX" sz="1500" dirty="0">
                <a:latin typeface="Euphemia" panose="020B0503040102020104"/>
              </a:rPr>
              <a:t>obteniendo resultados </a:t>
            </a:r>
            <a:r>
              <a:rPr lang="es-MX" sz="1500" dirty="0" smtClean="0">
                <a:latin typeface="Euphemia" panose="020B0503040102020104"/>
              </a:rPr>
              <a:t>mucho </a:t>
            </a:r>
            <a:r>
              <a:rPr lang="en-US" sz="1500" dirty="0" err="1" smtClean="0">
                <a:latin typeface="Euphemia" panose="020B0503040102020104"/>
              </a:rPr>
              <a:t>más</a:t>
            </a:r>
            <a:r>
              <a:rPr lang="en-US" sz="1500" dirty="0" smtClean="0">
                <a:latin typeface="Euphemia" panose="020B0503040102020104"/>
              </a:rPr>
              <a:t> </a:t>
            </a:r>
            <a:r>
              <a:rPr lang="en-US" sz="1500" b="1" dirty="0" err="1">
                <a:latin typeface="Euphemia" panose="020B0503040102020104"/>
              </a:rPr>
              <a:t>eficientes</a:t>
            </a:r>
            <a:r>
              <a:rPr lang="en-US" sz="1500" dirty="0">
                <a:latin typeface="Euphemia" panose="020B050304010202010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684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38" y="1864523"/>
            <a:ext cx="1777972" cy="172741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1" y="136791"/>
            <a:ext cx="1303200" cy="1162741"/>
          </a:xfrm>
          <a:prstGeom prst="rect">
            <a:avLst/>
          </a:prstGeom>
        </p:spPr>
      </p:pic>
      <p:sp>
        <p:nvSpPr>
          <p:cNvPr id="4" name="Rectángulo redondeado 3"/>
          <p:cNvSpPr/>
          <p:nvPr/>
        </p:nvSpPr>
        <p:spPr>
          <a:xfrm>
            <a:off x="10936224" y="136790"/>
            <a:ext cx="999744" cy="731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795" y="204278"/>
            <a:ext cx="656869" cy="596544"/>
          </a:xfrm>
          <a:prstGeom prst="rect">
            <a:avLst/>
          </a:prstGeom>
        </p:spPr>
      </p:pic>
      <p:cxnSp>
        <p:nvCxnSpPr>
          <p:cNvPr id="13" name="Conector recto 12"/>
          <p:cNvCxnSpPr/>
          <p:nvPr/>
        </p:nvCxnSpPr>
        <p:spPr>
          <a:xfrm>
            <a:off x="11923776" y="341376"/>
            <a:ext cx="0" cy="6278880"/>
          </a:xfrm>
          <a:prstGeom prst="line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6"/>
          <p:cNvSpPr/>
          <p:nvPr/>
        </p:nvSpPr>
        <p:spPr>
          <a:xfrm>
            <a:off x="1696187" y="406645"/>
            <a:ext cx="20223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Redes sinérgicas</a:t>
            </a:r>
            <a:endParaRPr lang="en-US" sz="20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3440" y="1864520"/>
            <a:ext cx="1777971" cy="172741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0121" y="1864521"/>
            <a:ext cx="1777972" cy="172741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8142" y="1867169"/>
            <a:ext cx="1775249" cy="172476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54823" y="1864522"/>
            <a:ext cx="1777972" cy="1727413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345175" y="3794844"/>
            <a:ext cx="208103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 dirty="0">
                <a:solidFill>
                  <a:srgbClr val="221E1F"/>
                </a:solidFill>
                <a:latin typeface="Euphemia" panose="020B0503040102020104"/>
              </a:rPr>
              <a:t>Proyectar espacios permeables, continuos y simbólicos que propicien la comunicación y la relación social.</a:t>
            </a:r>
            <a:endParaRPr lang="en-US" sz="1400" dirty="0">
              <a:latin typeface="Euphemia" panose="020B0503040102020104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345174" y="5167303"/>
            <a:ext cx="208103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 dirty="0">
                <a:solidFill>
                  <a:srgbClr val="221E1F"/>
                </a:solidFill>
                <a:latin typeface="Euphemia" panose="020B0503040102020104"/>
              </a:rPr>
              <a:t>Promover espacios de cultura viva, que propician una identidad abierta entre los actores que guarden la identidad propia del lugar.</a:t>
            </a:r>
            <a:endParaRPr lang="en-US" sz="1400" dirty="0">
              <a:latin typeface="Euphemia" panose="020B0503040102020104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2560319" y="3794844"/>
            <a:ext cx="208103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 dirty="0">
                <a:solidFill>
                  <a:srgbClr val="221E1F"/>
                </a:solidFill>
                <a:latin typeface="Euphemia" panose="020B0503040102020104"/>
              </a:rPr>
              <a:t>Legitimar una cultura ambiental que permita difundir y afianzar las políticas y programas de sostenibilidad social.</a:t>
            </a:r>
            <a:endParaRPr lang="en-US" sz="1400" dirty="0">
              <a:latin typeface="Euphemia" panose="020B0503040102020104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2560318" y="5167303"/>
            <a:ext cx="20810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 dirty="0">
                <a:solidFill>
                  <a:srgbClr val="221E1F"/>
                </a:solidFill>
                <a:latin typeface="Euphemia" panose="020B0503040102020104"/>
              </a:rPr>
              <a:t>Viabilizar las propuestas culturales y ambientales, que mejoren la convivencia ciudadana.</a:t>
            </a:r>
            <a:endParaRPr lang="en-US" sz="1400" dirty="0">
              <a:latin typeface="Euphemia" panose="020B0503040102020104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4775462" y="3794844"/>
            <a:ext cx="208103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 dirty="0">
                <a:solidFill>
                  <a:srgbClr val="221E1F"/>
                </a:solidFill>
                <a:latin typeface="Euphemia" panose="020B0503040102020104"/>
              </a:rPr>
              <a:t>Fomentar en el imaginario colectivo y el reconocimiento del dinamismo cultural colectivo mediante la reconstrucción de la imagen urbana.</a:t>
            </a:r>
            <a:endParaRPr lang="en-US" sz="1400" dirty="0">
              <a:latin typeface="Euphemia" panose="020B0503040102020104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4775462" y="5428912"/>
            <a:ext cx="208103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 dirty="0">
                <a:solidFill>
                  <a:srgbClr val="221E1F"/>
                </a:solidFill>
                <a:latin typeface="Euphemia" panose="020B0503040102020104"/>
              </a:rPr>
              <a:t>Brindar espacios de creación y expresión que promuevan, la formación integral del ciudadano desde edades tempranas. </a:t>
            </a:r>
            <a:endParaRPr lang="en-US" sz="1400" dirty="0">
              <a:latin typeface="Euphemia" panose="020B0503040102020104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6988590" y="3794843"/>
            <a:ext cx="208103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 dirty="0">
                <a:solidFill>
                  <a:srgbClr val="221E1F"/>
                </a:solidFill>
                <a:latin typeface="Euphemia" panose="020B0503040102020104"/>
              </a:rPr>
              <a:t>Potencializar las actividades turísticas donde se obtengan beneficios tanto por la geografía y la cultura.</a:t>
            </a:r>
            <a:endParaRPr lang="en-US" sz="1400" dirty="0">
              <a:latin typeface="Euphemia" panose="020B0503040102020104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6988590" y="5167303"/>
            <a:ext cx="208103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 dirty="0">
                <a:solidFill>
                  <a:srgbClr val="221E1F"/>
                </a:solidFill>
                <a:latin typeface="Euphemia" panose="020B0503040102020104"/>
              </a:rPr>
              <a:t>Confluir las diversas capacidades culturales para lograr ser una competencia local, nacional y regional.</a:t>
            </a:r>
            <a:endParaRPr lang="en-US" sz="1400" dirty="0">
              <a:latin typeface="Euphemia" panose="020B0503040102020104"/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9233724" y="3794844"/>
            <a:ext cx="208103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 dirty="0">
                <a:solidFill>
                  <a:srgbClr val="221E1F"/>
                </a:solidFill>
                <a:latin typeface="Euphemia" panose="020B0503040102020104"/>
              </a:rPr>
              <a:t>Mejorar la actuación pública, mediante el diálogo entre sociedad civil, instituciones, entidades y </a:t>
            </a:r>
            <a:r>
              <a:rPr lang="es-MX" sz="1400" dirty="0" smtClean="0">
                <a:solidFill>
                  <a:srgbClr val="221E1F"/>
                </a:solidFill>
                <a:latin typeface="Euphemia" panose="020B0503040102020104"/>
              </a:rPr>
              <a:t>organismos: acciones cooperativas</a:t>
            </a:r>
            <a:endParaRPr lang="en-US" sz="1400" dirty="0">
              <a:latin typeface="Euphemia" panose="020B0503040102020104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9203292" y="5323792"/>
            <a:ext cx="20810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 dirty="0">
                <a:solidFill>
                  <a:srgbClr val="221E1F"/>
                </a:solidFill>
                <a:latin typeface="Euphemia" panose="020B0503040102020104"/>
              </a:rPr>
              <a:t>Incluir a la comunidad como organismos de promoción culturales.</a:t>
            </a:r>
            <a:endParaRPr lang="en-US" sz="1400" dirty="0">
              <a:latin typeface="Euphemia" panose="020B0503040102020104"/>
            </a:endParaRPr>
          </a:p>
        </p:txBody>
      </p:sp>
    </p:spTree>
    <p:extLst>
      <p:ext uri="{BB962C8B-B14F-4D97-AF65-F5344CB8AC3E}">
        <p14:creationId xmlns:p14="http://schemas.microsoft.com/office/powerpoint/2010/main" val="38597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1" y="2566055"/>
            <a:ext cx="2112098" cy="210921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1" y="136791"/>
            <a:ext cx="1303200" cy="1162741"/>
          </a:xfrm>
          <a:prstGeom prst="rect">
            <a:avLst/>
          </a:prstGeom>
        </p:spPr>
      </p:pic>
      <p:sp>
        <p:nvSpPr>
          <p:cNvPr id="4" name="Rectángulo redondeado 3"/>
          <p:cNvSpPr/>
          <p:nvPr/>
        </p:nvSpPr>
        <p:spPr>
          <a:xfrm>
            <a:off x="10936224" y="136790"/>
            <a:ext cx="999744" cy="731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795" y="204278"/>
            <a:ext cx="656869" cy="596544"/>
          </a:xfrm>
          <a:prstGeom prst="rect">
            <a:avLst/>
          </a:prstGeom>
        </p:spPr>
      </p:pic>
      <p:cxnSp>
        <p:nvCxnSpPr>
          <p:cNvPr id="13" name="Conector recto 12"/>
          <p:cNvCxnSpPr/>
          <p:nvPr/>
        </p:nvCxnSpPr>
        <p:spPr>
          <a:xfrm>
            <a:off x="11923776" y="341376"/>
            <a:ext cx="0" cy="6278880"/>
          </a:xfrm>
          <a:prstGeom prst="line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6"/>
          <p:cNvSpPr/>
          <p:nvPr/>
        </p:nvSpPr>
        <p:spPr>
          <a:xfrm>
            <a:off x="1696187" y="406645"/>
            <a:ext cx="15834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Estrategias</a:t>
            </a:r>
            <a:endParaRPr lang="en-US" sz="2000" dirty="0"/>
          </a:p>
        </p:txBody>
      </p:sp>
      <p:sp>
        <p:nvSpPr>
          <p:cNvPr id="9" name="Rectángulo 8"/>
          <p:cNvSpPr/>
          <p:nvPr/>
        </p:nvSpPr>
        <p:spPr>
          <a:xfrm>
            <a:off x="3425952" y="2903159"/>
            <a:ext cx="73761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sz="1500" dirty="0">
                <a:latin typeface="Euphemia" panose="020B0503040102020104"/>
              </a:rPr>
              <a:t>Hacer de la franja fronteriza un espacio donde los actores se </a:t>
            </a:r>
            <a:r>
              <a:rPr lang="es-MX" sz="1500" dirty="0" smtClean="0">
                <a:latin typeface="Euphemia" panose="020B0503040102020104"/>
              </a:rPr>
              <a:t>sientan seguros, desarrollando </a:t>
            </a:r>
            <a:r>
              <a:rPr lang="es-MX" sz="1500" b="1" dirty="0">
                <a:latin typeface="Euphemia" panose="020B0503040102020104"/>
              </a:rPr>
              <a:t>políticas preventivas </a:t>
            </a:r>
            <a:r>
              <a:rPr lang="es-MX" sz="1500" dirty="0" smtClean="0">
                <a:latin typeface="Euphemia" panose="020B0503040102020104"/>
              </a:rPr>
              <a:t>que tengan </a:t>
            </a:r>
            <a:r>
              <a:rPr lang="es-MX" sz="1500" dirty="0">
                <a:latin typeface="Euphemia" panose="020B0503040102020104"/>
              </a:rPr>
              <a:t>presente no solo la falta de seguridad, sino también </a:t>
            </a:r>
            <a:r>
              <a:rPr lang="es-MX" sz="1500" dirty="0" smtClean="0">
                <a:latin typeface="Euphemia" panose="020B0503040102020104"/>
              </a:rPr>
              <a:t>el </a:t>
            </a:r>
            <a:r>
              <a:rPr lang="es-MX" sz="1500" b="1" dirty="0" smtClean="0">
                <a:latin typeface="Euphemia" panose="020B0503040102020104"/>
              </a:rPr>
              <a:t>sentimiento </a:t>
            </a:r>
            <a:r>
              <a:rPr lang="es-MX" sz="1500" b="1" dirty="0">
                <a:latin typeface="Euphemia" panose="020B0503040102020104"/>
              </a:rPr>
              <a:t>de convivencia</a:t>
            </a:r>
            <a:r>
              <a:rPr lang="es-MX" sz="1500" dirty="0">
                <a:latin typeface="Euphemia" panose="020B0503040102020104"/>
              </a:rPr>
              <a:t>, </a:t>
            </a:r>
            <a:r>
              <a:rPr lang="es-MX" sz="1500" dirty="0" smtClean="0">
                <a:latin typeface="Euphemia" panose="020B0503040102020104"/>
              </a:rPr>
              <a:t>considerando los </a:t>
            </a:r>
            <a:r>
              <a:rPr lang="es-MX" sz="1500" b="1" dirty="0" smtClean="0">
                <a:latin typeface="Euphemia" panose="020B0503040102020104"/>
              </a:rPr>
              <a:t>entornos </a:t>
            </a:r>
            <a:r>
              <a:rPr lang="en-US" sz="1500" b="1" dirty="0" err="1" smtClean="0">
                <a:latin typeface="Euphemia" panose="020B0503040102020104"/>
              </a:rPr>
              <a:t>físicos</a:t>
            </a:r>
            <a:r>
              <a:rPr lang="en-US" sz="1500" b="1" dirty="0" smtClean="0">
                <a:latin typeface="Euphemia" panose="020B0503040102020104"/>
              </a:rPr>
              <a:t> </a:t>
            </a:r>
            <a:r>
              <a:rPr lang="en-US" sz="1500" b="1" dirty="0">
                <a:latin typeface="Euphemia" panose="020B0503040102020104"/>
              </a:rPr>
              <a:t>y </a:t>
            </a:r>
            <a:r>
              <a:rPr lang="en-US" sz="1500" b="1" dirty="0" err="1">
                <a:latin typeface="Euphemia" panose="020B0503040102020104"/>
              </a:rPr>
              <a:t>sociales</a:t>
            </a:r>
            <a:r>
              <a:rPr lang="en-US" sz="1500" b="1" dirty="0">
                <a:latin typeface="Euphemia" panose="020B0503040102020104"/>
              </a:rPr>
              <a:t> </a:t>
            </a:r>
            <a:r>
              <a:rPr lang="en-US" sz="1500" dirty="0" err="1">
                <a:latin typeface="Euphemia" panose="020B0503040102020104"/>
              </a:rPr>
              <a:t>conjuntamente</a:t>
            </a:r>
            <a:r>
              <a:rPr lang="en-US" sz="1500" dirty="0">
                <a:latin typeface="Euphemia" panose="020B050304010202010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883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1770" y="1737966"/>
            <a:ext cx="1782744" cy="173205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169" y="1737966"/>
            <a:ext cx="1782744" cy="173205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1" y="136791"/>
            <a:ext cx="1303200" cy="1162741"/>
          </a:xfrm>
          <a:prstGeom prst="rect">
            <a:avLst/>
          </a:prstGeom>
        </p:spPr>
      </p:pic>
      <p:sp>
        <p:nvSpPr>
          <p:cNvPr id="4" name="Rectángulo redondeado 3"/>
          <p:cNvSpPr/>
          <p:nvPr/>
        </p:nvSpPr>
        <p:spPr>
          <a:xfrm>
            <a:off x="10936224" y="136790"/>
            <a:ext cx="999744" cy="731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795" y="204278"/>
            <a:ext cx="656869" cy="596544"/>
          </a:xfrm>
          <a:prstGeom prst="rect">
            <a:avLst/>
          </a:prstGeom>
        </p:spPr>
      </p:pic>
      <p:cxnSp>
        <p:nvCxnSpPr>
          <p:cNvPr id="13" name="Conector recto 12"/>
          <p:cNvCxnSpPr/>
          <p:nvPr/>
        </p:nvCxnSpPr>
        <p:spPr>
          <a:xfrm>
            <a:off x="11923776" y="341376"/>
            <a:ext cx="0" cy="6278880"/>
          </a:xfrm>
          <a:prstGeom prst="line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6"/>
          <p:cNvSpPr/>
          <p:nvPr/>
        </p:nvSpPr>
        <p:spPr>
          <a:xfrm>
            <a:off x="1696187" y="406645"/>
            <a:ext cx="22052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Seguridad integral</a:t>
            </a:r>
            <a:endParaRPr lang="en-US" sz="2000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4268" y="1737966"/>
            <a:ext cx="1782744" cy="1732050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1047260" y="3801842"/>
            <a:ext cx="20810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 dirty="0">
                <a:solidFill>
                  <a:srgbClr val="221E1F"/>
                </a:solidFill>
                <a:latin typeface="Euphemia" panose="020B0503040102020104"/>
              </a:rPr>
              <a:t>Revalorización de la frontera y del espacio público.</a:t>
            </a:r>
            <a:endParaRPr lang="en-US" sz="1400" dirty="0">
              <a:latin typeface="Euphemia" panose="020B0503040102020104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1040119" y="4983585"/>
            <a:ext cx="20810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 dirty="0">
                <a:solidFill>
                  <a:srgbClr val="221E1F"/>
                </a:solidFill>
                <a:latin typeface="Euphemia" panose="020B0503040102020104"/>
              </a:rPr>
              <a:t>Prevención de la inseguridad a través del diseño ambiental: evitar espacios inseguros.</a:t>
            </a:r>
            <a:endParaRPr lang="en-US" sz="1400" dirty="0">
              <a:latin typeface="Euphemia" panose="020B0503040102020104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4623895" y="3801842"/>
            <a:ext cx="208103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 dirty="0">
                <a:solidFill>
                  <a:srgbClr val="221E1F"/>
                </a:solidFill>
                <a:latin typeface="Euphemia" panose="020B0503040102020104"/>
              </a:rPr>
              <a:t>Promover la participación comunitaria y la interacción a través de espacios urbanos con diversidad de usos. </a:t>
            </a:r>
            <a:endParaRPr lang="en-US" sz="1400" dirty="0">
              <a:latin typeface="Euphemia" panose="020B0503040102020104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4623895" y="5389745"/>
            <a:ext cx="20810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 dirty="0">
                <a:solidFill>
                  <a:srgbClr val="221E1F"/>
                </a:solidFill>
                <a:latin typeface="Euphemia" panose="020B0503040102020104"/>
              </a:rPr>
              <a:t>Concebir la frontera como espacio de relación, reforzando </a:t>
            </a:r>
            <a:r>
              <a:rPr lang="es-MX" sz="1400" dirty="0" smtClean="0">
                <a:solidFill>
                  <a:srgbClr val="221E1F"/>
                </a:solidFill>
                <a:latin typeface="Euphemia" panose="020B0503040102020104"/>
              </a:rPr>
              <a:t>el uso habitual del </a:t>
            </a:r>
            <a:r>
              <a:rPr lang="es-MX" sz="1400" dirty="0">
                <a:solidFill>
                  <a:srgbClr val="221E1F"/>
                </a:solidFill>
                <a:latin typeface="Euphemia" panose="020B0503040102020104"/>
              </a:rPr>
              <a:t>espacio.</a:t>
            </a:r>
            <a:endParaRPr lang="en-US" sz="1400" dirty="0">
              <a:latin typeface="Euphemia" panose="020B0503040102020104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8207670" y="3801842"/>
            <a:ext cx="208103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 dirty="0">
                <a:solidFill>
                  <a:srgbClr val="221E1F"/>
                </a:solidFill>
                <a:latin typeface="Euphemia" panose="020B0503040102020104"/>
              </a:rPr>
              <a:t>Hacer uso de nuevas tecnologías para el incremento de la seguridad dentro del territorio: redes sociales y base de datos locales.</a:t>
            </a:r>
            <a:endParaRPr lang="en-US" sz="1400" dirty="0">
              <a:latin typeface="Euphemia" panose="020B0503040102020104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8207670" y="5389745"/>
            <a:ext cx="20810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 dirty="0">
                <a:solidFill>
                  <a:srgbClr val="221E1F"/>
                </a:solidFill>
                <a:latin typeface="Euphemia" panose="020B0503040102020104"/>
              </a:rPr>
              <a:t>Desarrollar instrumentos de análisis de seguridad en el entorno social.</a:t>
            </a:r>
            <a:endParaRPr lang="en-US" sz="1400" dirty="0">
              <a:latin typeface="Euphemia" panose="020B0503040102020104"/>
            </a:endParaRPr>
          </a:p>
        </p:txBody>
      </p:sp>
    </p:spTree>
    <p:extLst>
      <p:ext uri="{BB962C8B-B14F-4D97-AF65-F5344CB8AC3E}">
        <p14:creationId xmlns:p14="http://schemas.microsoft.com/office/powerpoint/2010/main" val="4542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ángulo 3"/>
          <p:cNvSpPr/>
          <p:nvPr/>
        </p:nvSpPr>
        <p:spPr>
          <a:xfrm>
            <a:off x="2340864" y="3136612"/>
            <a:ext cx="7510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  <a:latin typeface="Euphemia" panose="020B0503040102020104"/>
              </a:rPr>
              <a:t>¿</a:t>
            </a:r>
            <a:r>
              <a:rPr lang="es-ES" sz="3200" b="1" dirty="0" smtClean="0">
                <a:solidFill>
                  <a:schemeClr val="bg1"/>
                </a:solidFill>
                <a:latin typeface="Euphemia" panose="020B0503040102020104" pitchFamily="34" charset="0"/>
              </a:rPr>
              <a:t>Cómo responder desde el territorio?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11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expoknews.com/wp-content/uploads/2014/12/negocio-social-ceme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954"/>
            <a:ext cx="4957970" cy="301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545" y="135954"/>
            <a:ext cx="6914590" cy="460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Imagen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7795"/>
            <a:ext cx="4957970" cy="3315842"/>
          </a:xfrm>
          <a:prstGeom prst="rect">
            <a:avLst/>
          </a:prstGeom>
        </p:spPr>
      </p:pic>
      <p:pic>
        <p:nvPicPr>
          <p:cNvPr id="1038" name="Picture 14" descr="https://i.pinimg.com/originals/89/73/0d/89730db986966b0871e3d6f51ac4b2a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545" y="4847780"/>
            <a:ext cx="2636118" cy="189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Resultado de imagen para personas en espacios public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238" y="4847780"/>
            <a:ext cx="3091354" cy="189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0" y="6506411"/>
            <a:ext cx="191706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FUENTE: GOOGLE IMAGES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55841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ector recto 12"/>
          <p:cNvCxnSpPr/>
          <p:nvPr/>
        </p:nvCxnSpPr>
        <p:spPr>
          <a:xfrm>
            <a:off x="11911584" y="1719072"/>
            <a:ext cx="0" cy="4901184"/>
          </a:xfrm>
          <a:prstGeom prst="line">
            <a:avLst/>
          </a:prstGeom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ángulo redondeado 4"/>
          <p:cNvSpPr/>
          <p:nvPr/>
        </p:nvSpPr>
        <p:spPr>
          <a:xfrm>
            <a:off x="10924032" y="1599830"/>
            <a:ext cx="999744" cy="7315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176" y="1719072"/>
            <a:ext cx="830640" cy="506170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182880" y="3078700"/>
            <a:ext cx="11826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/>
              </a:rPr>
              <a:t>PLAN ECOLOGICO URBANO</a:t>
            </a:r>
            <a:endParaRPr lang="en-US" sz="32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25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1256018" y="2631720"/>
            <a:ext cx="1596189" cy="113097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ángulo redondeado 4"/>
          <p:cNvSpPr/>
          <p:nvPr/>
        </p:nvSpPr>
        <p:spPr>
          <a:xfrm>
            <a:off x="3237218" y="2631720"/>
            <a:ext cx="1596189" cy="11309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ángulo redondeado 5"/>
          <p:cNvSpPr/>
          <p:nvPr/>
        </p:nvSpPr>
        <p:spPr>
          <a:xfrm>
            <a:off x="5218418" y="2631720"/>
            <a:ext cx="1596189" cy="113097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redondeado 6"/>
          <p:cNvSpPr/>
          <p:nvPr/>
        </p:nvSpPr>
        <p:spPr>
          <a:xfrm>
            <a:off x="7199618" y="2631720"/>
            <a:ext cx="1596189" cy="113097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ángulo redondeado 7"/>
          <p:cNvSpPr/>
          <p:nvPr/>
        </p:nvSpPr>
        <p:spPr>
          <a:xfrm>
            <a:off x="9180818" y="2640452"/>
            <a:ext cx="1596189" cy="113097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ángulo 9"/>
          <p:cNvSpPr/>
          <p:nvPr/>
        </p:nvSpPr>
        <p:spPr>
          <a:xfrm>
            <a:off x="4954859" y="1092125"/>
            <a:ext cx="20722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CONTENIDO</a:t>
            </a:r>
            <a:endParaRPr lang="en-US" sz="2400" dirty="0"/>
          </a:p>
        </p:txBody>
      </p:sp>
      <p:sp>
        <p:nvSpPr>
          <p:cNvPr id="11" name="Rectángulo 10"/>
          <p:cNvSpPr/>
          <p:nvPr/>
        </p:nvSpPr>
        <p:spPr>
          <a:xfrm>
            <a:off x="1400309" y="4144748"/>
            <a:ext cx="13076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Plan Binacional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3290519" y="4144748"/>
            <a:ext cx="15622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Plan ecológico urbano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5212702" y="4112840"/>
            <a:ext cx="15565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Plan de intervención </a:t>
            </a:r>
            <a:r>
              <a:rPr lang="es-ES" dirty="0" err="1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rur</a:t>
            </a:r>
            <a:r>
              <a:rPr lang="es-ES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-urbana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7129171" y="4144748"/>
            <a:ext cx="18075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La experiencia como programa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9148319" y="4116976"/>
            <a:ext cx="16117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Proyecto arquitectónico</a:t>
            </a: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838" y="2710824"/>
            <a:ext cx="976484" cy="886807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851" y="2735234"/>
            <a:ext cx="1287606" cy="941407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02" y="2796781"/>
            <a:ext cx="1314219" cy="800850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736" y="2796781"/>
            <a:ext cx="1234739" cy="859905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205" y="2673551"/>
            <a:ext cx="1047413" cy="104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15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1" grpId="0"/>
      <p:bldP spid="12" grpId="0"/>
      <p:bldP spid="13" grpId="0"/>
      <p:bldP spid="14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ector recto 12"/>
          <p:cNvCxnSpPr/>
          <p:nvPr/>
        </p:nvCxnSpPr>
        <p:spPr>
          <a:xfrm>
            <a:off x="11911584" y="1719072"/>
            <a:ext cx="0" cy="4901184"/>
          </a:xfrm>
          <a:prstGeom prst="line">
            <a:avLst/>
          </a:prstGeom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ángulo redondeado 4"/>
          <p:cNvSpPr/>
          <p:nvPr/>
        </p:nvSpPr>
        <p:spPr>
          <a:xfrm>
            <a:off x="10924032" y="1599830"/>
            <a:ext cx="999744" cy="7315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176" y="1719072"/>
            <a:ext cx="830640" cy="50617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0460737" y="40664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Diagnóstico</a:t>
            </a:r>
            <a:endParaRPr lang="en-US" sz="20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147" y="754275"/>
            <a:ext cx="1990664" cy="199066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0195" y="754275"/>
            <a:ext cx="2299410" cy="198629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3458" y="3877055"/>
            <a:ext cx="2002353" cy="200235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9627" y="3874495"/>
            <a:ext cx="2000545" cy="200054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8"/>
          <a:srcRect b="13643"/>
          <a:stretch/>
        </p:blipFill>
        <p:spPr>
          <a:xfrm>
            <a:off x="8335814" y="4082816"/>
            <a:ext cx="1929876" cy="1659615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2539873" y="2866139"/>
            <a:ext cx="20311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smtClean="0">
                <a:solidFill>
                  <a:schemeClr val="bg2">
                    <a:lumMod val="25000"/>
                  </a:schemeClr>
                </a:solidFill>
                <a:latin typeface="Josefin Sans" pitchFamily="2" charset="0"/>
              </a:rPr>
              <a:t>Población del cantón</a:t>
            </a:r>
            <a:endParaRPr lang="en-US" sz="1400" dirty="0">
              <a:latin typeface="Josefin Sans" pitchFamily="2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5210597" y="2866139"/>
            <a:ext cx="25701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smtClean="0">
                <a:solidFill>
                  <a:schemeClr val="bg2">
                    <a:lumMod val="25000"/>
                  </a:schemeClr>
                </a:solidFill>
                <a:latin typeface="Josefin Sans" pitchFamily="2" charset="0"/>
              </a:rPr>
              <a:t>Distribución de la población</a:t>
            </a:r>
            <a:endParaRPr lang="en-US" sz="1400" dirty="0">
              <a:latin typeface="Josefin Sans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33989" y="754275"/>
            <a:ext cx="1986299" cy="1986299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8225651" y="2866139"/>
            <a:ext cx="22029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smtClean="0">
                <a:solidFill>
                  <a:schemeClr val="bg2">
                    <a:lumMod val="25000"/>
                  </a:schemeClr>
                </a:solidFill>
                <a:latin typeface="Josefin Sans" pitchFamily="2" charset="0"/>
              </a:rPr>
              <a:t>Población por sectores económicos</a:t>
            </a:r>
            <a:endParaRPr lang="en-US" sz="1400" dirty="0">
              <a:latin typeface="Josefin Sans" pitchFamily="2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2453584" y="5945969"/>
            <a:ext cx="21174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smtClean="0">
                <a:solidFill>
                  <a:schemeClr val="bg2">
                    <a:lumMod val="25000"/>
                  </a:schemeClr>
                </a:solidFill>
                <a:latin typeface="Josefin Sans" pitchFamily="2" charset="0"/>
              </a:rPr>
              <a:t>Densidad poblacional</a:t>
            </a:r>
            <a:endParaRPr lang="en-US" sz="1400" dirty="0">
              <a:latin typeface="Josefin Sans" pitchFamily="2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5210597" y="5945969"/>
            <a:ext cx="26279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smtClean="0">
                <a:solidFill>
                  <a:schemeClr val="bg2">
                    <a:lumMod val="25000"/>
                  </a:schemeClr>
                </a:solidFill>
                <a:latin typeface="Josefin Sans" pitchFamily="2" charset="0"/>
              </a:rPr>
              <a:t>Porcentaje de consolidación</a:t>
            </a:r>
            <a:endParaRPr lang="en-US" sz="1400" dirty="0">
              <a:latin typeface="Josefin Sans" pitchFamily="2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8268409" y="5945969"/>
            <a:ext cx="21174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smtClean="0">
                <a:solidFill>
                  <a:schemeClr val="bg2">
                    <a:lumMod val="25000"/>
                  </a:schemeClr>
                </a:solidFill>
                <a:latin typeface="Josefin Sans" pitchFamily="2" charset="0"/>
              </a:rPr>
              <a:t>Producción agrícola</a:t>
            </a:r>
            <a:endParaRPr lang="en-US" sz="1400" dirty="0">
              <a:latin typeface="Josefin Sans" pitchFamily="2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10">
            <a:grayscl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6511" y="358331"/>
            <a:ext cx="1020984" cy="1389093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2">
            <a:grayscl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377" y="1978664"/>
            <a:ext cx="1315252" cy="1407178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4">
            <a:grayscl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952" y="3617081"/>
            <a:ext cx="1777397" cy="1334725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377" y="5183045"/>
            <a:ext cx="1206255" cy="146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38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ector recto 12"/>
          <p:cNvCxnSpPr/>
          <p:nvPr/>
        </p:nvCxnSpPr>
        <p:spPr>
          <a:xfrm>
            <a:off x="11911584" y="1719072"/>
            <a:ext cx="0" cy="4901184"/>
          </a:xfrm>
          <a:prstGeom prst="line">
            <a:avLst/>
          </a:prstGeom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ángulo redondeado 4"/>
          <p:cNvSpPr/>
          <p:nvPr/>
        </p:nvSpPr>
        <p:spPr>
          <a:xfrm>
            <a:off x="10924032" y="1599830"/>
            <a:ext cx="999744" cy="7315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176" y="1719072"/>
            <a:ext cx="830640" cy="50617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0460737" y="40664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Diagnóstico</a:t>
            </a:r>
            <a:endParaRPr lang="en-US" sz="2000" dirty="0"/>
          </a:p>
        </p:txBody>
      </p:sp>
      <p:sp>
        <p:nvSpPr>
          <p:cNvPr id="7" name="Rectángulo 6"/>
          <p:cNvSpPr/>
          <p:nvPr/>
        </p:nvSpPr>
        <p:spPr>
          <a:xfrm>
            <a:off x="942129" y="410954"/>
            <a:ext cx="24978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Patrimonio inmaterial</a:t>
            </a:r>
            <a:endParaRPr lang="en-US" sz="20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129" y="1599830"/>
            <a:ext cx="4599176" cy="301115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943483" y="4872767"/>
            <a:ext cx="459917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err="1" smtClean="0">
                <a:latin typeface="Josefin Sans" pitchFamily="2" charset="0"/>
              </a:rPr>
              <a:t>años</a:t>
            </a:r>
            <a:r>
              <a:rPr lang="en-US" sz="1400" b="1" dirty="0" smtClean="0">
                <a:latin typeface="Josefin Sans" pitchFamily="2" charset="0"/>
              </a:rPr>
              <a:t> </a:t>
            </a:r>
            <a:r>
              <a:rPr lang="en-US" sz="1400" b="1" dirty="0">
                <a:latin typeface="Josefin Sans" pitchFamily="2" charset="0"/>
              </a:rPr>
              <a:t>500 al </a:t>
            </a:r>
            <a:r>
              <a:rPr lang="en-US" sz="1400" b="1" dirty="0" smtClean="0">
                <a:latin typeface="Josefin Sans" pitchFamily="2" charset="0"/>
              </a:rPr>
              <a:t>1 500d.C</a:t>
            </a:r>
            <a:r>
              <a:rPr lang="en-US" sz="1400" dirty="0" smtClean="0">
                <a:latin typeface="Josefin Sans" pitchFamily="2" charset="0"/>
              </a:rPr>
              <a:t> </a:t>
            </a:r>
          </a:p>
          <a:p>
            <a:pPr algn="ctr"/>
            <a:r>
              <a:rPr lang="en-US" sz="1400" dirty="0" smtClean="0">
                <a:latin typeface="Josefin Sans" pitchFamily="2" charset="0"/>
              </a:rPr>
              <a:t>pueblo </a:t>
            </a:r>
            <a:r>
              <a:rPr lang="en-US" sz="1400" dirty="0" err="1">
                <a:latin typeface="Josefin Sans" pitchFamily="2" charset="0"/>
              </a:rPr>
              <a:t>pacífico</a:t>
            </a:r>
            <a:r>
              <a:rPr lang="en-US" sz="1400" dirty="0">
                <a:latin typeface="Josefin Sans" pitchFamily="2" charset="0"/>
              </a:rPr>
              <a:t>, </a:t>
            </a:r>
            <a:r>
              <a:rPr lang="en-US" sz="1400" b="1" dirty="0" err="1">
                <a:latin typeface="Josefin Sans" pitchFamily="2" charset="0"/>
              </a:rPr>
              <a:t>comerciante</a:t>
            </a:r>
            <a:r>
              <a:rPr lang="en-US" sz="1400" dirty="0">
                <a:latin typeface="Josefin Sans" pitchFamily="2" charset="0"/>
              </a:rPr>
              <a:t> y </a:t>
            </a:r>
            <a:r>
              <a:rPr lang="en-US" sz="1400" dirty="0" err="1" smtClean="0">
                <a:latin typeface="Josefin Sans" pitchFamily="2" charset="0"/>
              </a:rPr>
              <a:t>sedentario</a:t>
            </a:r>
            <a:r>
              <a:rPr lang="en-US" sz="1400" dirty="0" smtClean="0">
                <a:latin typeface="Josefin Sans" pitchFamily="2" charset="0"/>
              </a:rPr>
              <a:t>.</a:t>
            </a:r>
            <a:endParaRPr lang="en-US" sz="1400" dirty="0">
              <a:latin typeface="Josefin Sans" pitchFamily="2" charset="0"/>
            </a:endParaRPr>
          </a:p>
          <a:p>
            <a:pPr algn="ctr"/>
            <a:endParaRPr lang="en-US" sz="1400" dirty="0">
              <a:latin typeface="Josefin Sans" pitchFamily="2" charset="0"/>
            </a:endParaRPr>
          </a:p>
          <a:p>
            <a:pPr algn="ctr"/>
            <a:r>
              <a:rPr lang="en-US" sz="1400" dirty="0" smtClean="0">
                <a:latin typeface="Josefin Sans" pitchFamily="2" charset="0"/>
              </a:rPr>
              <a:t>Colonia </a:t>
            </a:r>
            <a:r>
              <a:rPr lang="en-US" sz="1400" dirty="0">
                <a:latin typeface="Josefin Sans" pitchFamily="2" charset="0"/>
              </a:rPr>
              <a:t>y </a:t>
            </a:r>
            <a:r>
              <a:rPr lang="en-US" sz="1400" dirty="0" err="1" smtClean="0">
                <a:latin typeface="Josefin Sans" pitchFamily="2" charset="0"/>
              </a:rPr>
              <a:t>República</a:t>
            </a:r>
            <a:r>
              <a:rPr lang="en-US" sz="1400" dirty="0">
                <a:latin typeface="Josefin Sans" pitchFamily="2" charset="0"/>
              </a:rPr>
              <a:t>:</a:t>
            </a:r>
            <a:r>
              <a:rPr lang="en-US" sz="1400" dirty="0" smtClean="0">
                <a:latin typeface="Josefin Sans" pitchFamily="2" charset="0"/>
              </a:rPr>
              <a:t> </a:t>
            </a:r>
            <a:r>
              <a:rPr lang="en-US" sz="1400" dirty="0" err="1" smtClean="0">
                <a:latin typeface="Josefin Sans" pitchFamily="2" charset="0"/>
              </a:rPr>
              <a:t>industria</a:t>
            </a:r>
            <a:r>
              <a:rPr lang="en-US" sz="1400" dirty="0" smtClean="0">
                <a:latin typeface="Josefin Sans" pitchFamily="2" charset="0"/>
              </a:rPr>
              <a:t> </a:t>
            </a:r>
            <a:r>
              <a:rPr lang="en-US" sz="1400" dirty="0" err="1" smtClean="0">
                <a:latin typeface="Josefin Sans" pitchFamily="2" charset="0"/>
              </a:rPr>
              <a:t>ganadera</a:t>
            </a:r>
            <a:r>
              <a:rPr lang="en-US" sz="1400" dirty="0" smtClean="0">
                <a:latin typeface="Josefin Sans" pitchFamily="2" charset="0"/>
              </a:rPr>
              <a:t>, </a:t>
            </a:r>
            <a:r>
              <a:rPr lang="en-US" sz="1400" dirty="0" err="1" smtClean="0">
                <a:latin typeface="Josefin Sans" pitchFamily="2" charset="0"/>
              </a:rPr>
              <a:t>agrícola</a:t>
            </a:r>
            <a:r>
              <a:rPr lang="en-US" sz="1400" dirty="0" smtClean="0">
                <a:latin typeface="Josefin Sans" pitchFamily="2" charset="0"/>
              </a:rPr>
              <a:t>, </a:t>
            </a:r>
            <a:r>
              <a:rPr lang="en-US" sz="1400" b="1" dirty="0" err="1" smtClean="0">
                <a:latin typeface="Josefin Sans" pitchFamily="2" charset="0"/>
              </a:rPr>
              <a:t>áreas</a:t>
            </a:r>
            <a:r>
              <a:rPr lang="en-US" sz="1400" b="1" dirty="0" smtClean="0">
                <a:latin typeface="Josefin Sans" pitchFamily="2" charset="0"/>
              </a:rPr>
              <a:t> </a:t>
            </a:r>
            <a:r>
              <a:rPr lang="en-US" sz="1400" b="1" dirty="0" err="1">
                <a:latin typeface="Josefin Sans" pitchFamily="2" charset="0"/>
              </a:rPr>
              <a:t>verdes</a:t>
            </a:r>
            <a:r>
              <a:rPr lang="en-US" sz="1400" b="1" dirty="0">
                <a:latin typeface="Josefin Sans" pitchFamily="2" charset="0"/>
              </a:rPr>
              <a:t> </a:t>
            </a:r>
            <a:r>
              <a:rPr lang="en-US" sz="1400" dirty="0">
                <a:latin typeface="Josefin Sans" pitchFamily="2" charset="0"/>
              </a:rPr>
              <a:t>y </a:t>
            </a:r>
            <a:r>
              <a:rPr lang="en-US" sz="1400" dirty="0" err="1">
                <a:latin typeface="Josefin Sans" pitchFamily="2" charset="0"/>
              </a:rPr>
              <a:t>extensos</a:t>
            </a:r>
            <a:r>
              <a:rPr lang="en-US" sz="1400" dirty="0">
                <a:latin typeface="Josefin Sans" pitchFamily="2" charset="0"/>
              </a:rPr>
              <a:t> </a:t>
            </a:r>
            <a:r>
              <a:rPr lang="en-US" sz="1400" b="1" dirty="0" err="1">
                <a:latin typeface="Josefin Sans" pitchFamily="2" charset="0"/>
              </a:rPr>
              <a:t>prados</a:t>
            </a:r>
            <a:r>
              <a:rPr lang="en-US" sz="1400" dirty="0" smtClean="0">
                <a:latin typeface="Josefin Sans" pitchFamily="2" charset="0"/>
              </a:rPr>
              <a:t>. </a:t>
            </a:r>
            <a:endParaRPr lang="en-US" sz="1400" dirty="0">
              <a:latin typeface="Josefin Sans" pitchFamily="2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6362" y="1599830"/>
            <a:ext cx="4051257" cy="3011158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346914" y="5006879"/>
            <a:ext cx="377015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Josefin Sans" pitchFamily="2" charset="0"/>
              </a:rPr>
              <a:t> 39</a:t>
            </a:r>
            <a:r>
              <a:rPr lang="en-US" sz="1400" dirty="0" smtClean="0">
                <a:latin typeface="Josefin Sans" pitchFamily="2" charset="0"/>
              </a:rPr>
              <a:t>     </a:t>
            </a:r>
            <a:r>
              <a:rPr lang="en-US" sz="1400" dirty="0" err="1" smtClean="0">
                <a:latin typeface="Josefin Sans" pitchFamily="2" charset="0"/>
              </a:rPr>
              <a:t>manifestaciones</a:t>
            </a:r>
            <a:r>
              <a:rPr lang="en-US" sz="1400" dirty="0" smtClean="0">
                <a:latin typeface="Josefin Sans" pitchFamily="2" charset="0"/>
              </a:rPr>
              <a:t> </a:t>
            </a:r>
            <a:r>
              <a:rPr lang="en-US" sz="1400" dirty="0">
                <a:latin typeface="Josefin Sans" pitchFamily="2" charset="0"/>
              </a:rPr>
              <a:t>de </a:t>
            </a:r>
            <a:r>
              <a:rPr lang="en-US" sz="1400" dirty="0" err="1">
                <a:latin typeface="Josefin Sans" pitchFamily="2" charset="0"/>
              </a:rPr>
              <a:t>patrimonio</a:t>
            </a:r>
            <a:r>
              <a:rPr lang="en-US" sz="1400" dirty="0">
                <a:latin typeface="Josefin Sans" pitchFamily="2" charset="0"/>
              </a:rPr>
              <a:t> </a:t>
            </a:r>
            <a:r>
              <a:rPr lang="en-US" sz="1400" dirty="0" err="1">
                <a:latin typeface="Josefin Sans" pitchFamily="2" charset="0"/>
              </a:rPr>
              <a:t>inmaterial</a:t>
            </a:r>
            <a:endParaRPr lang="en-US" sz="1400" dirty="0">
              <a:latin typeface="Josefin Sans" pitchFamily="2" charset="0"/>
            </a:endParaRPr>
          </a:p>
          <a:p>
            <a:endParaRPr lang="en-US" sz="1400" dirty="0">
              <a:latin typeface="Josefin Sans" pitchFamily="2" charset="0"/>
            </a:endParaRPr>
          </a:p>
          <a:p>
            <a:r>
              <a:rPr lang="en-US" sz="1400" b="1" dirty="0" smtClean="0">
                <a:latin typeface="Josefin Sans" pitchFamily="2" charset="0"/>
              </a:rPr>
              <a:t>35,8</a:t>
            </a:r>
            <a:r>
              <a:rPr lang="en-US" sz="1400" b="1" dirty="0">
                <a:latin typeface="Josefin Sans" pitchFamily="2" charset="0"/>
              </a:rPr>
              <a:t>%  </a:t>
            </a:r>
            <a:r>
              <a:rPr lang="en-US" sz="1400" dirty="0" smtClean="0">
                <a:latin typeface="Josefin Sans" pitchFamily="2" charset="0"/>
              </a:rPr>
              <a:t>	</a:t>
            </a:r>
            <a:r>
              <a:rPr lang="en-US" sz="1400" dirty="0" err="1" smtClean="0">
                <a:latin typeface="Josefin Sans" pitchFamily="2" charset="0"/>
              </a:rPr>
              <a:t>conocimiento</a:t>
            </a:r>
            <a:r>
              <a:rPr lang="en-US" sz="1400" dirty="0" smtClean="0">
                <a:latin typeface="Josefin Sans" pitchFamily="2" charset="0"/>
              </a:rPr>
              <a:t> </a:t>
            </a:r>
            <a:r>
              <a:rPr lang="en-US" sz="1400" dirty="0">
                <a:latin typeface="Josefin Sans" pitchFamily="2" charset="0"/>
              </a:rPr>
              <a:t>y </a:t>
            </a:r>
            <a:r>
              <a:rPr lang="en-US" sz="1400" dirty="0" err="1">
                <a:latin typeface="Josefin Sans" pitchFamily="2" charset="0"/>
              </a:rPr>
              <a:t>uso</a:t>
            </a:r>
            <a:r>
              <a:rPr lang="en-US" sz="1400" dirty="0">
                <a:latin typeface="Josefin Sans" pitchFamily="2" charset="0"/>
              </a:rPr>
              <a:t> </a:t>
            </a:r>
            <a:r>
              <a:rPr lang="en-US" sz="1400" dirty="0" err="1">
                <a:latin typeface="Josefin Sans" pitchFamily="2" charset="0"/>
              </a:rPr>
              <a:t>relacionado</a:t>
            </a:r>
            <a:r>
              <a:rPr lang="en-US" sz="1400" dirty="0">
                <a:latin typeface="Josefin Sans" pitchFamily="2" charset="0"/>
              </a:rPr>
              <a:t> </a:t>
            </a:r>
            <a:r>
              <a:rPr lang="en-US" sz="1400" dirty="0" smtClean="0">
                <a:latin typeface="Josefin Sans" pitchFamily="2" charset="0"/>
              </a:rPr>
              <a:t>con la 	</a:t>
            </a:r>
            <a:r>
              <a:rPr lang="en-US" sz="1400" b="1" dirty="0" err="1" smtClean="0">
                <a:latin typeface="Josefin Sans" pitchFamily="2" charset="0"/>
              </a:rPr>
              <a:t>naturaleza</a:t>
            </a:r>
            <a:r>
              <a:rPr lang="en-US" sz="1400" dirty="0" smtClean="0">
                <a:latin typeface="Josefin Sans" pitchFamily="2" charset="0"/>
              </a:rPr>
              <a:t> </a:t>
            </a:r>
            <a:r>
              <a:rPr lang="en-US" sz="1400" dirty="0">
                <a:latin typeface="Josefin Sans" pitchFamily="2" charset="0"/>
              </a:rPr>
              <a:t>y </a:t>
            </a:r>
            <a:r>
              <a:rPr lang="en-US" sz="1400" dirty="0" smtClean="0">
                <a:latin typeface="Josefin Sans" pitchFamily="2" charset="0"/>
              </a:rPr>
              <a:t>el </a:t>
            </a:r>
            <a:r>
              <a:rPr lang="en-US" sz="1400" b="1" dirty="0" err="1" smtClean="0">
                <a:latin typeface="Josefin Sans" pitchFamily="2" charset="0"/>
              </a:rPr>
              <a:t>universo</a:t>
            </a:r>
            <a:endParaRPr lang="en-US" sz="1400" b="1" dirty="0">
              <a:latin typeface="Josefin Sans" pitchFamily="2" charset="0"/>
            </a:endParaRPr>
          </a:p>
          <a:p>
            <a:endParaRPr lang="en-US" sz="1400" dirty="0">
              <a:latin typeface="Josefin Sans" pitchFamily="2" charset="0"/>
            </a:endParaRPr>
          </a:p>
          <a:p>
            <a:endParaRPr lang="en-US" sz="1400" dirty="0">
              <a:latin typeface="Josefi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04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ector recto 12"/>
          <p:cNvCxnSpPr/>
          <p:nvPr/>
        </p:nvCxnSpPr>
        <p:spPr>
          <a:xfrm>
            <a:off x="11911584" y="1719072"/>
            <a:ext cx="0" cy="4901184"/>
          </a:xfrm>
          <a:prstGeom prst="line">
            <a:avLst/>
          </a:prstGeom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ángulo redondeado 4"/>
          <p:cNvSpPr/>
          <p:nvPr/>
        </p:nvSpPr>
        <p:spPr>
          <a:xfrm>
            <a:off x="10924032" y="1599830"/>
            <a:ext cx="999744" cy="7315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176" y="1719072"/>
            <a:ext cx="830640" cy="50617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0460737" y="40664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Diagnóstico</a:t>
            </a:r>
            <a:endParaRPr lang="en-US" sz="2000" dirty="0"/>
          </a:p>
        </p:txBody>
      </p:sp>
      <p:sp>
        <p:nvSpPr>
          <p:cNvPr id="7" name="Rectángulo 6"/>
          <p:cNvSpPr/>
          <p:nvPr/>
        </p:nvSpPr>
        <p:spPr>
          <a:xfrm>
            <a:off x="838428" y="407735"/>
            <a:ext cx="29118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Áreas naturales próximas</a:t>
            </a:r>
            <a:endParaRPr lang="en-US" sz="20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8984" y="1189972"/>
            <a:ext cx="9241753" cy="409601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843307" y="5663547"/>
            <a:ext cx="25582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Josefin Sans" pitchFamily="2" charset="0"/>
              </a:rPr>
              <a:t>1</a:t>
            </a:r>
            <a:r>
              <a:rPr lang="en-US" sz="1200" dirty="0">
                <a:latin typeface="Josefin Sans" pitchFamily="2" charset="0"/>
              </a:rPr>
              <a:t>    </a:t>
            </a:r>
            <a:r>
              <a:rPr lang="en-US" sz="1200" dirty="0" err="1">
                <a:latin typeface="Josefin Sans" pitchFamily="2" charset="0"/>
              </a:rPr>
              <a:t>Reserva</a:t>
            </a:r>
            <a:r>
              <a:rPr lang="en-US" sz="1200" dirty="0">
                <a:latin typeface="Josefin Sans" pitchFamily="2" charset="0"/>
              </a:rPr>
              <a:t> </a:t>
            </a:r>
            <a:r>
              <a:rPr lang="en-US" sz="1200" dirty="0" err="1">
                <a:latin typeface="Josefin Sans" pitchFamily="2" charset="0"/>
              </a:rPr>
              <a:t>Awá</a:t>
            </a:r>
            <a:endParaRPr lang="en-US" sz="1200" dirty="0">
              <a:latin typeface="Josefin Sans" pitchFamily="2" charset="0"/>
            </a:endParaRPr>
          </a:p>
          <a:p>
            <a:r>
              <a:rPr lang="en-US" sz="1200" b="1" dirty="0">
                <a:latin typeface="Josefin Sans" pitchFamily="2" charset="0"/>
              </a:rPr>
              <a:t>2</a:t>
            </a:r>
            <a:r>
              <a:rPr lang="en-US" sz="1200" dirty="0">
                <a:latin typeface="Josefin Sans" pitchFamily="2" charset="0"/>
              </a:rPr>
              <a:t>   </a:t>
            </a:r>
            <a:r>
              <a:rPr lang="en-US" sz="1200" dirty="0" err="1">
                <a:latin typeface="Josefin Sans" pitchFamily="2" charset="0"/>
              </a:rPr>
              <a:t>Reserva</a:t>
            </a:r>
            <a:r>
              <a:rPr lang="en-US" sz="1200" dirty="0">
                <a:latin typeface="Josefin Sans" pitchFamily="2" charset="0"/>
              </a:rPr>
              <a:t> </a:t>
            </a:r>
            <a:r>
              <a:rPr lang="en-US" sz="1200" dirty="0" err="1" smtClean="0">
                <a:latin typeface="Josefin Sans" pitchFamily="2" charset="0"/>
              </a:rPr>
              <a:t>Cotacachi</a:t>
            </a:r>
            <a:r>
              <a:rPr lang="en-US" sz="1200" dirty="0" smtClean="0">
                <a:latin typeface="Josefin Sans" pitchFamily="2" charset="0"/>
              </a:rPr>
              <a:t>- </a:t>
            </a:r>
            <a:r>
              <a:rPr lang="en-US" sz="1200" dirty="0" err="1" smtClean="0">
                <a:latin typeface="Josefin Sans" pitchFamily="2" charset="0"/>
              </a:rPr>
              <a:t>Cayapas</a:t>
            </a:r>
            <a:endParaRPr lang="en-US" sz="1200" dirty="0">
              <a:latin typeface="Josefin Sans" pitchFamily="2" charset="0"/>
            </a:endParaRPr>
          </a:p>
          <a:p>
            <a:r>
              <a:rPr lang="en-US" sz="1200" b="1" dirty="0" smtClean="0">
                <a:latin typeface="Josefin Sans" pitchFamily="2" charset="0"/>
              </a:rPr>
              <a:t>3</a:t>
            </a:r>
            <a:r>
              <a:rPr lang="en-US" sz="1200" dirty="0" smtClean="0">
                <a:latin typeface="Josefin Sans" pitchFamily="2" charset="0"/>
              </a:rPr>
              <a:t>   </a:t>
            </a:r>
            <a:r>
              <a:rPr lang="en-US" sz="1200" dirty="0" err="1" smtClean="0">
                <a:latin typeface="Josefin Sans" pitchFamily="2" charset="0"/>
              </a:rPr>
              <a:t>Volcanes</a:t>
            </a:r>
            <a:r>
              <a:rPr lang="en-US" sz="1200" dirty="0" smtClean="0">
                <a:latin typeface="Josefin Sans" pitchFamily="2" charset="0"/>
              </a:rPr>
              <a:t> </a:t>
            </a:r>
            <a:r>
              <a:rPr lang="en-US" sz="1200" dirty="0" err="1">
                <a:latin typeface="Josefin Sans" pitchFamily="2" charset="0"/>
              </a:rPr>
              <a:t>Cumbal</a:t>
            </a:r>
            <a:r>
              <a:rPr lang="en-US" sz="1200" dirty="0">
                <a:latin typeface="Josefin Sans" pitchFamily="2" charset="0"/>
              </a:rPr>
              <a:t> -Chiles</a:t>
            </a:r>
          </a:p>
          <a:p>
            <a:r>
              <a:rPr lang="en-US" sz="1200" b="1" dirty="0" smtClean="0">
                <a:latin typeface="Josefin Sans" pitchFamily="2" charset="0"/>
              </a:rPr>
              <a:t>4</a:t>
            </a:r>
            <a:r>
              <a:rPr lang="en-US" sz="1200" dirty="0" smtClean="0">
                <a:latin typeface="Josefin Sans" pitchFamily="2" charset="0"/>
              </a:rPr>
              <a:t>   </a:t>
            </a:r>
            <a:r>
              <a:rPr lang="en-US" sz="1200" dirty="0" err="1">
                <a:latin typeface="Josefin Sans" pitchFamily="2" charset="0"/>
              </a:rPr>
              <a:t>Reserva</a:t>
            </a:r>
            <a:r>
              <a:rPr lang="en-US" sz="1200" dirty="0">
                <a:latin typeface="Josefin Sans" pitchFamily="2" charset="0"/>
              </a:rPr>
              <a:t> </a:t>
            </a:r>
            <a:r>
              <a:rPr lang="en-US" sz="1200" dirty="0" err="1">
                <a:latin typeface="Josefin Sans" pitchFamily="2" charset="0"/>
              </a:rPr>
              <a:t>ecológica</a:t>
            </a:r>
            <a:r>
              <a:rPr lang="en-US" sz="1200" dirty="0">
                <a:latin typeface="Josefin Sans" pitchFamily="2" charset="0"/>
              </a:rPr>
              <a:t> El </a:t>
            </a:r>
            <a:r>
              <a:rPr lang="en-US" sz="1200" dirty="0" err="1" smtClean="0">
                <a:latin typeface="Josefin Sans" pitchFamily="2" charset="0"/>
              </a:rPr>
              <a:t>Ángel</a:t>
            </a:r>
            <a:endParaRPr lang="en-US" sz="1200" dirty="0">
              <a:latin typeface="Josefin Sans" pitchFamily="2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7439692" y="5663547"/>
            <a:ext cx="42864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b="1" dirty="0" smtClean="0">
                <a:latin typeface="Josefin Sans" pitchFamily="2" charset="0"/>
              </a:rPr>
              <a:t>9</a:t>
            </a:r>
            <a:r>
              <a:rPr lang="es-MX" sz="1200" dirty="0" smtClean="0">
                <a:latin typeface="Josefin Sans" pitchFamily="2" charset="0"/>
              </a:rPr>
              <a:t>     Plantas </a:t>
            </a:r>
            <a:r>
              <a:rPr lang="es-MX" sz="1200" dirty="0">
                <a:latin typeface="Josefin Sans" pitchFamily="2" charset="0"/>
              </a:rPr>
              <a:t>Medicinales Orito </a:t>
            </a:r>
            <a:r>
              <a:rPr lang="es-MX" sz="1200" dirty="0" err="1">
                <a:latin typeface="Josefin Sans" pitchFamily="2" charset="0"/>
              </a:rPr>
              <a:t>Ingi</a:t>
            </a:r>
            <a:r>
              <a:rPr lang="es-MX" sz="1200" dirty="0">
                <a:latin typeface="Josefin Sans" pitchFamily="2" charset="0"/>
              </a:rPr>
              <a:t> Ande</a:t>
            </a:r>
          </a:p>
          <a:p>
            <a:r>
              <a:rPr lang="es-MX" sz="1200" b="1" dirty="0">
                <a:latin typeface="Josefin Sans" pitchFamily="2" charset="0"/>
              </a:rPr>
              <a:t>10</a:t>
            </a:r>
            <a:r>
              <a:rPr lang="es-MX" sz="1200" dirty="0">
                <a:latin typeface="Josefin Sans" pitchFamily="2" charset="0"/>
              </a:rPr>
              <a:t> </a:t>
            </a:r>
            <a:r>
              <a:rPr lang="es-MX" sz="1200" dirty="0" smtClean="0">
                <a:latin typeface="Josefin Sans" pitchFamily="2" charset="0"/>
              </a:rPr>
              <a:t>  Parque </a:t>
            </a:r>
            <a:r>
              <a:rPr lang="es-MX" sz="1200" dirty="0">
                <a:latin typeface="Josefin Sans" pitchFamily="2" charset="0"/>
              </a:rPr>
              <a:t>Nacional Natural Cueva de los Guácharos</a:t>
            </a:r>
          </a:p>
          <a:p>
            <a:r>
              <a:rPr lang="es-MX" sz="1200" b="1" dirty="0">
                <a:latin typeface="Josefin Sans" pitchFamily="2" charset="0"/>
              </a:rPr>
              <a:t>11</a:t>
            </a:r>
            <a:r>
              <a:rPr lang="es-MX" sz="1200" dirty="0">
                <a:latin typeface="Josefin Sans" pitchFamily="2" charset="0"/>
              </a:rPr>
              <a:t>   Reserva de producción de fauna </a:t>
            </a:r>
            <a:r>
              <a:rPr lang="es-MX" sz="1200" dirty="0" err="1">
                <a:latin typeface="Josefin Sans" pitchFamily="2" charset="0"/>
              </a:rPr>
              <a:t>Cuyabeno</a:t>
            </a:r>
            <a:endParaRPr lang="es-MX" sz="1200" dirty="0">
              <a:latin typeface="Josefin Sans" pitchFamily="2" charset="0"/>
            </a:endParaRPr>
          </a:p>
          <a:p>
            <a:r>
              <a:rPr lang="es-MX" sz="1200" b="1" dirty="0">
                <a:latin typeface="Josefin Sans" pitchFamily="2" charset="0"/>
              </a:rPr>
              <a:t>12</a:t>
            </a:r>
            <a:r>
              <a:rPr lang="es-MX" sz="1200" dirty="0">
                <a:latin typeface="Josefin Sans" pitchFamily="2" charset="0"/>
              </a:rPr>
              <a:t>  Parque Nacional La Playa</a:t>
            </a:r>
            <a:endParaRPr lang="en-US" sz="1200" dirty="0">
              <a:latin typeface="Josefin Sans" pitchFamily="2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3750257" y="5663547"/>
            <a:ext cx="35039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latin typeface="Josefin Sans" pitchFamily="2" charset="0"/>
              </a:rPr>
              <a:t>5     </a:t>
            </a:r>
            <a:r>
              <a:rPr lang="en-US" sz="1200" dirty="0" err="1" smtClean="0">
                <a:latin typeface="Josefin Sans" pitchFamily="2" charset="0"/>
              </a:rPr>
              <a:t>Reserva</a:t>
            </a:r>
            <a:r>
              <a:rPr lang="en-US" sz="1200" dirty="0" smtClean="0">
                <a:latin typeface="Josefin Sans" pitchFamily="2" charset="0"/>
              </a:rPr>
              <a:t> </a:t>
            </a:r>
            <a:r>
              <a:rPr lang="en-US" sz="1200" dirty="0">
                <a:latin typeface="Josefin Sans" pitchFamily="2" charset="0"/>
              </a:rPr>
              <a:t>y </a:t>
            </a:r>
            <a:r>
              <a:rPr lang="en-US" sz="1200" dirty="0" err="1">
                <a:latin typeface="Josefin Sans" pitchFamily="2" charset="0"/>
              </a:rPr>
              <a:t>estación</a:t>
            </a:r>
            <a:r>
              <a:rPr lang="en-US" sz="1200" dirty="0">
                <a:latin typeface="Josefin Sans" pitchFamily="2" charset="0"/>
              </a:rPr>
              <a:t> </a:t>
            </a:r>
            <a:r>
              <a:rPr lang="en-US" sz="1200" dirty="0" err="1">
                <a:latin typeface="Josefin Sans" pitchFamily="2" charset="0"/>
              </a:rPr>
              <a:t>biológica</a:t>
            </a:r>
            <a:r>
              <a:rPr lang="en-US" sz="1200" dirty="0">
                <a:latin typeface="Josefin Sans" pitchFamily="2" charset="0"/>
              </a:rPr>
              <a:t> </a:t>
            </a:r>
            <a:r>
              <a:rPr lang="en-US" sz="1200" dirty="0" err="1">
                <a:latin typeface="Josefin Sans" pitchFamily="2" charset="0"/>
              </a:rPr>
              <a:t>Guandera</a:t>
            </a:r>
            <a:endParaRPr lang="en-US" sz="1200" dirty="0">
              <a:latin typeface="Josefin Sans" pitchFamily="2" charset="0"/>
            </a:endParaRPr>
          </a:p>
          <a:p>
            <a:r>
              <a:rPr lang="en-US" sz="1200" b="1" dirty="0" smtClean="0">
                <a:latin typeface="Josefin Sans" pitchFamily="2" charset="0"/>
              </a:rPr>
              <a:t>6</a:t>
            </a:r>
            <a:r>
              <a:rPr lang="en-US" sz="1200" dirty="0" smtClean="0">
                <a:latin typeface="Josefin Sans" pitchFamily="2" charset="0"/>
              </a:rPr>
              <a:t>     </a:t>
            </a:r>
            <a:r>
              <a:rPr lang="en-US" sz="1200" dirty="0" err="1" smtClean="0">
                <a:latin typeface="Josefin Sans" pitchFamily="2" charset="0"/>
              </a:rPr>
              <a:t>Páramo</a:t>
            </a:r>
            <a:r>
              <a:rPr lang="en-US" sz="1200" dirty="0" smtClean="0">
                <a:latin typeface="Josefin Sans" pitchFamily="2" charset="0"/>
              </a:rPr>
              <a:t> </a:t>
            </a:r>
            <a:r>
              <a:rPr lang="en-US" sz="1200" dirty="0">
                <a:latin typeface="Josefin Sans" pitchFamily="2" charset="0"/>
              </a:rPr>
              <a:t>de la </a:t>
            </a:r>
            <a:r>
              <a:rPr lang="en-US" sz="1200" dirty="0" err="1">
                <a:latin typeface="Josefin Sans" pitchFamily="2" charset="0"/>
              </a:rPr>
              <a:t>Paja</a:t>
            </a:r>
            <a:r>
              <a:rPr lang="en-US" sz="1200" dirty="0">
                <a:latin typeface="Josefin Sans" pitchFamily="2" charset="0"/>
              </a:rPr>
              <a:t> </a:t>
            </a:r>
            <a:r>
              <a:rPr lang="en-US" sz="1200" dirty="0" smtClean="0">
                <a:latin typeface="Josefin Sans" pitchFamily="2" charset="0"/>
              </a:rPr>
              <a:t>Blanca</a:t>
            </a:r>
          </a:p>
          <a:p>
            <a:r>
              <a:rPr lang="en-US" sz="1200" b="1" dirty="0" smtClean="0">
                <a:latin typeface="Josefin Sans" pitchFamily="2" charset="0"/>
              </a:rPr>
              <a:t>7</a:t>
            </a:r>
            <a:r>
              <a:rPr lang="en-US" sz="1200" dirty="0" smtClean="0">
                <a:latin typeface="Josefin Sans" pitchFamily="2" charset="0"/>
              </a:rPr>
              <a:t>     </a:t>
            </a:r>
            <a:r>
              <a:rPr lang="en-US" sz="1200" dirty="0" err="1" smtClean="0">
                <a:latin typeface="Josefin Sans" pitchFamily="2" charset="0"/>
              </a:rPr>
              <a:t>Reserva</a:t>
            </a:r>
            <a:r>
              <a:rPr lang="en-US" sz="1200" dirty="0" smtClean="0">
                <a:latin typeface="Josefin Sans" pitchFamily="2" charset="0"/>
              </a:rPr>
              <a:t> </a:t>
            </a:r>
            <a:r>
              <a:rPr lang="en-US" sz="1200" dirty="0" err="1">
                <a:latin typeface="Josefin Sans" pitchFamily="2" charset="0"/>
              </a:rPr>
              <a:t>ecológica</a:t>
            </a:r>
            <a:r>
              <a:rPr lang="en-US" sz="1200" dirty="0">
                <a:latin typeface="Josefin Sans" pitchFamily="2" charset="0"/>
              </a:rPr>
              <a:t> </a:t>
            </a:r>
            <a:r>
              <a:rPr lang="en-US" sz="1200" dirty="0" err="1">
                <a:latin typeface="Josefin Sans" pitchFamily="2" charset="0"/>
              </a:rPr>
              <a:t>Cayambe</a:t>
            </a:r>
            <a:r>
              <a:rPr lang="en-US" sz="1200" dirty="0">
                <a:latin typeface="Josefin Sans" pitchFamily="2" charset="0"/>
              </a:rPr>
              <a:t> </a:t>
            </a:r>
            <a:r>
              <a:rPr lang="en-US" sz="1200" dirty="0" smtClean="0">
                <a:latin typeface="Josefin Sans" pitchFamily="2" charset="0"/>
              </a:rPr>
              <a:t>– Coca</a:t>
            </a:r>
          </a:p>
          <a:p>
            <a:r>
              <a:rPr lang="es-MX" sz="1200" b="1" dirty="0" smtClean="0">
                <a:latin typeface="Josefin Sans" pitchFamily="2" charset="0"/>
              </a:rPr>
              <a:t>8</a:t>
            </a:r>
            <a:r>
              <a:rPr lang="es-MX" sz="1200" dirty="0" smtClean="0">
                <a:latin typeface="Josefin Sans" pitchFamily="2" charset="0"/>
              </a:rPr>
              <a:t>     Parque </a:t>
            </a:r>
            <a:r>
              <a:rPr lang="es-MX" sz="1200" dirty="0">
                <a:latin typeface="Josefin Sans" pitchFamily="2" charset="0"/>
              </a:rPr>
              <a:t>nacional </a:t>
            </a:r>
            <a:r>
              <a:rPr lang="es-MX" sz="1200" dirty="0" err="1">
                <a:latin typeface="Josefin Sans" pitchFamily="2" charset="0"/>
              </a:rPr>
              <a:t>Sumaco</a:t>
            </a:r>
            <a:r>
              <a:rPr lang="es-MX" sz="1200" dirty="0">
                <a:latin typeface="Josefin Sans" pitchFamily="2" charset="0"/>
              </a:rPr>
              <a:t> Galeras</a:t>
            </a:r>
          </a:p>
          <a:p>
            <a:pPr marL="342900" indent="-342900">
              <a:buAutoNum type="arabicPlain" startAt="7"/>
            </a:pPr>
            <a:endParaRPr lang="en-US" sz="1200" dirty="0">
              <a:latin typeface="Josefi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73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ector recto 12"/>
          <p:cNvCxnSpPr/>
          <p:nvPr/>
        </p:nvCxnSpPr>
        <p:spPr>
          <a:xfrm>
            <a:off x="11911584" y="1719072"/>
            <a:ext cx="0" cy="4901184"/>
          </a:xfrm>
          <a:prstGeom prst="line">
            <a:avLst/>
          </a:prstGeom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ángulo redondeado 4"/>
          <p:cNvSpPr/>
          <p:nvPr/>
        </p:nvSpPr>
        <p:spPr>
          <a:xfrm>
            <a:off x="10924032" y="1599830"/>
            <a:ext cx="999744" cy="7315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176" y="1719072"/>
            <a:ext cx="830640" cy="50617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0460737" y="40664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Diagnóstico</a:t>
            </a:r>
            <a:endParaRPr lang="en-US" sz="20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903" y="1167436"/>
            <a:ext cx="10165770" cy="399652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241236" y="406645"/>
            <a:ext cx="30384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Cobertura vegetal regional</a:t>
            </a:r>
            <a:endParaRPr lang="en-US" sz="20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903" y="5360082"/>
            <a:ext cx="1111109" cy="112338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/>
          <a:srcRect r="85241"/>
          <a:stretch/>
        </p:blipFill>
        <p:spPr>
          <a:xfrm>
            <a:off x="2291670" y="5524638"/>
            <a:ext cx="1047076" cy="95883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6"/>
          <a:srcRect l="39530" r="44487"/>
          <a:stretch/>
        </p:blipFill>
        <p:spPr>
          <a:xfrm>
            <a:off x="6078223" y="5524638"/>
            <a:ext cx="1133857" cy="95883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6"/>
          <a:srcRect l="57231" r="24896"/>
          <a:stretch/>
        </p:blipFill>
        <p:spPr>
          <a:xfrm>
            <a:off x="7941738" y="5524638"/>
            <a:ext cx="1267969" cy="958832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6"/>
          <a:srcRect l="77510" r="1008"/>
          <a:stretch/>
        </p:blipFill>
        <p:spPr>
          <a:xfrm>
            <a:off x="9798645" y="5524638"/>
            <a:ext cx="1524001" cy="958832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6"/>
          <a:srcRect l="18478" r="63477"/>
          <a:stretch/>
        </p:blipFill>
        <p:spPr>
          <a:xfrm>
            <a:off x="4068404" y="5524638"/>
            <a:ext cx="1280161" cy="958832"/>
          </a:xfrm>
          <a:prstGeom prst="rect">
            <a:avLst/>
          </a:prstGeom>
        </p:spPr>
      </p:pic>
      <p:sp>
        <p:nvSpPr>
          <p:cNvPr id="20" name="Rectángulo 19"/>
          <p:cNvSpPr/>
          <p:nvPr/>
        </p:nvSpPr>
        <p:spPr>
          <a:xfrm>
            <a:off x="6632625" y="2225242"/>
            <a:ext cx="1055966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1100" dirty="0" smtClean="0">
                <a:latin typeface="Josefin Sans" pitchFamily="2" charset="0"/>
              </a:rPr>
              <a:t>AH1</a:t>
            </a:r>
          </a:p>
          <a:p>
            <a:pPr algn="ctr"/>
            <a:r>
              <a:rPr lang="es-MX" sz="1100" dirty="0" smtClean="0">
                <a:latin typeface="Josefin Sans" pitchFamily="2" charset="0"/>
              </a:rPr>
              <a:t>dispersión lineal</a:t>
            </a:r>
            <a:endParaRPr lang="en-US" sz="1100" dirty="0">
              <a:latin typeface="Josefin Sans" pitchFamily="2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7953593" y="2225241"/>
            <a:ext cx="1445100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1100" dirty="0" smtClean="0">
                <a:latin typeface="Josefin Sans" pitchFamily="2" charset="0"/>
              </a:rPr>
              <a:t>AH2</a:t>
            </a:r>
          </a:p>
          <a:p>
            <a:pPr algn="ctr"/>
            <a:r>
              <a:rPr lang="es-MX" sz="1100" dirty="0" smtClean="0">
                <a:latin typeface="Josefin Sans" pitchFamily="2" charset="0"/>
              </a:rPr>
              <a:t>dispersión concentrada</a:t>
            </a:r>
            <a:endParaRPr lang="en-US" sz="1100" dirty="0">
              <a:latin typeface="Josefin Sans" pitchFamily="2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9398693" y="2225241"/>
            <a:ext cx="1445100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1100" dirty="0" smtClean="0">
                <a:latin typeface="Josefin Sans" pitchFamily="2" charset="0"/>
              </a:rPr>
              <a:t>AH3</a:t>
            </a:r>
          </a:p>
          <a:p>
            <a:pPr algn="ctr"/>
            <a:r>
              <a:rPr lang="es-MX" sz="1100" dirty="0" smtClean="0">
                <a:latin typeface="Josefin Sans" pitchFamily="2" charset="0"/>
              </a:rPr>
              <a:t>dispersión aleatoria</a:t>
            </a:r>
            <a:endParaRPr lang="en-US" sz="1100" dirty="0">
              <a:latin typeface="Josefi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15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ector recto 12"/>
          <p:cNvCxnSpPr/>
          <p:nvPr/>
        </p:nvCxnSpPr>
        <p:spPr>
          <a:xfrm>
            <a:off x="11911584" y="1719072"/>
            <a:ext cx="0" cy="4901184"/>
          </a:xfrm>
          <a:prstGeom prst="line">
            <a:avLst/>
          </a:prstGeom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ángulo redondeado 4"/>
          <p:cNvSpPr/>
          <p:nvPr/>
        </p:nvSpPr>
        <p:spPr>
          <a:xfrm>
            <a:off x="10924032" y="1599830"/>
            <a:ext cx="999744" cy="7315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176" y="1719072"/>
            <a:ext cx="830640" cy="50617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0460737" y="40664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Diagnóstico</a:t>
            </a:r>
            <a:endParaRPr lang="en-US" sz="20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1175" r="51111" b="25580"/>
          <a:stretch/>
        </p:blipFill>
        <p:spPr>
          <a:xfrm>
            <a:off x="1448820" y="1293089"/>
            <a:ext cx="4431268" cy="488755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/>
          <a:srcRect l="15148" t="82093" r="76409" b="8677"/>
          <a:stretch/>
        </p:blipFill>
        <p:spPr>
          <a:xfrm>
            <a:off x="7317533" y="4320934"/>
            <a:ext cx="1150654" cy="88957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/>
          <a:srcRect l="25809" t="82148" r="64904" b="9008"/>
          <a:stretch/>
        </p:blipFill>
        <p:spPr>
          <a:xfrm>
            <a:off x="8879947" y="2405122"/>
            <a:ext cx="1268896" cy="85451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/>
          <a:srcRect l="36666" t="82148" r="53332" b="8904"/>
          <a:stretch/>
        </p:blipFill>
        <p:spPr>
          <a:xfrm>
            <a:off x="8842759" y="4320934"/>
            <a:ext cx="1347126" cy="85223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4"/>
          <a:srcRect l="4173" t="81839" r="87733" b="8601"/>
          <a:stretch/>
        </p:blipFill>
        <p:spPr>
          <a:xfrm>
            <a:off x="7354491" y="2405122"/>
            <a:ext cx="1076738" cy="89943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7302431" y="3349604"/>
            <a:ext cx="11657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latin typeface="Josefin Sans" pitchFamily="2" charset="0"/>
              </a:rPr>
              <a:t>i</a:t>
            </a:r>
            <a:r>
              <a:rPr lang="es-MX" sz="1400" dirty="0" smtClean="0">
                <a:latin typeface="Josefin Sans" pitchFamily="2" charset="0"/>
              </a:rPr>
              <a:t>ntervenciones </a:t>
            </a:r>
          </a:p>
          <a:p>
            <a:pPr algn="ctr"/>
            <a:r>
              <a:rPr lang="es-MX" sz="1400" dirty="0" smtClean="0">
                <a:latin typeface="Josefin Sans" pitchFamily="2" charset="0"/>
              </a:rPr>
              <a:t>bilaterales</a:t>
            </a:r>
            <a:endParaRPr lang="en-US" sz="1400" dirty="0">
              <a:latin typeface="Josefin Sans" pitchFamily="2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7758805" y="1787883"/>
            <a:ext cx="21022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dirty="0" smtClean="0">
                <a:latin typeface="Josefin Sans" pitchFamily="2" charset="0"/>
              </a:rPr>
              <a:t>puntos considerables</a:t>
            </a:r>
            <a:endParaRPr lang="en-US" dirty="0">
              <a:latin typeface="Josefin Sans" pitchFamily="2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7160962" y="5255557"/>
            <a:ext cx="144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latin typeface="Josefin Sans" pitchFamily="2" charset="0"/>
              </a:rPr>
              <a:t>e</a:t>
            </a:r>
            <a:r>
              <a:rPr lang="es-MX" sz="1400" dirty="0" smtClean="0">
                <a:latin typeface="Josefin Sans" pitchFamily="2" charset="0"/>
              </a:rPr>
              <a:t>cología como atractivo turístico</a:t>
            </a:r>
            <a:endParaRPr lang="en-US" sz="1400" dirty="0">
              <a:latin typeface="Josefin Sans" pitchFamily="2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8706778" y="3342022"/>
            <a:ext cx="16190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latin typeface="Josefin Sans" pitchFamily="2" charset="0"/>
              </a:rPr>
              <a:t>c</a:t>
            </a:r>
            <a:r>
              <a:rPr lang="es-MX" sz="1400" dirty="0" smtClean="0">
                <a:latin typeface="Josefin Sans" pitchFamily="2" charset="0"/>
              </a:rPr>
              <a:t>omplementariedad de actividades</a:t>
            </a:r>
            <a:endParaRPr lang="en-US" sz="1400" dirty="0">
              <a:latin typeface="Josefin Sans" pitchFamily="2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8710139" y="5255557"/>
            <a:ext cx="16226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latin typeface="Josefin Sans" pitchFamily="2" charset="0"/>
              </a:rPr>
              <a:t>p</a:t>
            </a:r>
            <a:r>
              <a:rPr lang="es-MX" sz="1400" dirty="0" smtClean="0">
                <a:latin typeface="Josefin Sans" pitchFamily="2" charset="0"/>
              </a:rPr>
              <a:t>royectos específicos a lo largo de un eje</a:t>
            </a:r>
            <a:endParaRPr lang="en-US" sz="1400" dirty="0">
              <a:latin typeface="Josefin Sans" pitchFamily="2" charset="0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241236" y="406645"/>
            <a:ext cx="2476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Estudio de referentes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06671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n 32"/>
          <p:cNvPicPr>
            <a:picLocks noChangeAspect="1"/>
          </p:cNvPicPr>
          <p:nvPr/>
        </p:nvPicPr>
        <p:blipFill rotWithShape="1">
          <a:blip r:embed="rId2"/>
          <a:srcRect l="88421" t="82092" r="5089" b="8618"/>
          <a:stretch/>
        </p:blipFill>
        <p:spPr>
          <a:xfrm>
            <a:off x="9049124" y="4280741"/>
            <a:ext cx="918445" cy="929767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 rotWithShape="1">
          <a:blip r:embed="rId2"/>
          <a:srcRect l="77370" t="82260" r="16036" b="8979"/>
          <a:stretch/>
        </p:blipFill>
        <p:spPr>
          <a:xfrm>
            <a:off x="7389990" y="4326409"/>
            <a:ext cx="940792" cy="884099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 rotWithShape="1">
          <a:blip r:embed="rId2"/>
          <a:srcRect l="66260" t="82385" r="27281" b="8618"/>
          <a:stretch/>
        </p:blipFill>
        <p:spPr>
          <a:xfrm>
            <a:off x="9049666" y="2420222"/>
            <a:ext cx="929457" cy="915586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 rotWithShape="1">
          <a:blip r:embed="rId2"/>
          <a:srcRect l="55079" t="82404" r="38602" b="8618"/>
          <a:stretch/>
        </p:blipFill>
        <p:spPr>
          <a:xfrm>
            <a:off x="7407050" y="2413807"/>
            <a:ext cx="906672" cy="91108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50918" r="446" b="25752"/>
          <a:stretch/>
        </p:blipFill>
        <p:spPr>
          <a:xfrm>
            <a:off x="1441084" y="1293088"/>
            <a:ext cx="4527230" cy="4887559"/>
          </a:xfrm>
          <a:prstGeom prst="rect">
            <a:avLst/>
          </a:prstGeom>
        </p:spPr>
      </p:pic>
      <p:cxnSp>
        <p:nvCxnSpPr>
          <p:cNvPr id="13" name="Conector recto 12"/>
          <p:cNvCxnSpPr/>
          <p:nvPr/>
        </p:nvCxnSpPr>
        <p:spPr>
          <a:xfrm>
            <a:off x="11911584" y="1719072"/>
            <a:ext cx="0" cy="4901184"/>
          </a:xfrm>
          <a:prstGeom prst="line">
            <a:avLst/>
          </a:prstGeom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ángulo redondeado 4"/>
          <p:cNvSpPr/>
          <p:nvPr/>
        </p:nvSpPr>
        <p:spPr>
          <a:xfrm>
            <a:off x="10924032" y="1599830"/>
            <a:ext cx="999744" cy="7315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176" y="1719072"/>
            <a:ext cx="830640" cy="50617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0460737" y="40664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Diagnóstico</a:t>
            </a:r>
            <a:endParaRPr lang="en-US" sz="2000" dirty="0"/>
          </a:p>
        </p:txBody>
      </p:sp>
      <p:sp>
        <p:nvSpPr>
          <p:cNvPr id="23" name="Rectángulo 22"/>
          <p:cNvSpPr/>
          <p:nvPr/>
        </p:nvSpPr>
        <p:spPr>
          <a:xfrm>
            <a:off x="241236" y="406645"/>
            <a:ext cx="2476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Estudio de referentes</a:t>
            </a:r>
            <a:endParaRPr lang="en-US" sz="2000" b="1" dirty="0"/>
          </a:p>
        </p:txBody>
      </p:sp>
      <p:sp>
        <p:nvSpPr>
          <p:cNvPr id="25" name="Rectángulo 24"/>
          <p:cNvSpPr/>
          <p:nvPr/>
        </p:nvSpPr>
        <p:spPr>
          <a:xfrm>
            <a:off x="7228149" y="3342022"/>
            <a:ext cx="13072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latin typeface="Josefin Sans" pitchFamily="2" charset="0"/>
              </a:rPr>
              <a:t>s</a:t>
            </a:r>
            <a:r>
              <a:rPr lang="es-MX" sz="1400" dirty="0" smtClean="0">
                <a:latin typeface="Josefin Sans" pitchFamily="2" charset="0"/>
              </a:rPr>
              <a:t>istema de espacios verdes</a:t>
            </a:r>
            <a:endParaRPr lang="en-US" sz="1400" dirty="0">
              <a:latin typeface="Josefin Sans" pitchFamily="2" charset="0"/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7040862" y="5255557"/>
            <a:ext cx="16817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400" dirty="0" smtClean="0">
                <a:latin typeface="Josefin Sans" pitchFamily="2" charset="0"/>
              </a:rPr>
              <a:t>complementariedad de áreas verdes</a:t>
            </a:r>
            <a:endParaRPr lang="en-US" sz="1400" dirty="0">
              <a:latin typeface="Josefin Sans" pitchFamily="2" charset="0"/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8706778" y="3342022"/>
            <a:ext cx="16190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400" dirty="0" smtClean="0">
                <a:latin typeface="Josefin Sans" pitchFamily="2" charset="0"/>
              </a:rPr>
              <a:t>red vial </a:t>
            </a:r>
          </a:p>
          <a:p>
            <a:pPr algn="ctr"/>
            <a:r>
              <a:rPr lang="es-MX" sz="1400" dirty="0" smtClean="0">
                <a:latin typeface="Josefin Sans" pitchFamily="2" charset="0"/>
              </a:rPr>
              <a:t>articuladora</a:t>
            </a:r>
            <a:endParaRPr lang="en-US" sz="1400" dirty="0">
              <a:latin typeface="Josefin Sans" pitchFamily="2" charset="0"/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8710139" y="5255557"/>
            <a:ext cx="16226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400" dirty="0" smtClean="0">
                <a:latin typeface="Josefin Sans" pitchFamily="2" charset="0"/>
              </a:rPr>
              <a:t>articulación intermodal</a:t>
            </a:r>
            <a:endParaRPr lang="en-US" sz="1400" dirty="0">
              <a:latin typeface="Josefin Sans" pitchFamily="2" charset="0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7758805" y="1787883"/>
            <a:ext cx="21022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dirty="0" smtClean="0">
                <a:latin typeface="Josefin Sans" pitchFamily="2" charset="0"/>
              </a:rPr>
              <a:t>puntos considerables</a:t>
            </a:r>
            <a:endParaRPr lang="en-US" dirty="0">
              <a:latin typeface="Josefi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67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2929" y="4371107"/>
            <a:ext cx="839401" cy="83940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8779" y="4364831"/>
            <a:ext cx="845677" cy="84567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2929" y="2446426"/>
            <a:ext cx="845677" cy="84567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1264" y="2448911"/>
            <a:ext cx="843192" cy="84319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6"/>
          <a:srcRect r="6734"/>
          <a:stretch/>
        </p:blipFill>
        <p:spPr>
          <a:xfrm>
            <a:off x="1098326" y="1083754"/>
            <a:ext cx="4923251" cy="5408589"/>
          </a:xfrm>
          <a:prstGeom prst="rect">
            <a:avLst/>
          </a:prstGeom>
        </p:spPr>
      </p:pic>
      <p:cxnSp>
        <p:nvCxnSpPr>
          <p:cNvPr id="13" name="Conector recto 12"/>
          <p:cNvCxnSpPr/>
          <p:nvPr/>
        </p:nvCxnSpPr>
        <p:spPr>
          <a:xfrm>
            <a:off x="11911584" y="1719072"/>
            <a:ext cx="0" cy="4901184"/>
          </a:xfrm>
          <a:prstGeom prst="line">
            <a:avLst/>
          </a:prstGeom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ángulo redondeado 4"/>
          <p:cNvSpPr/>
          <p:nvPr/>
        </p:nvSpPr>
        <p:spPr>
          <a:xfrm>
            <a:off x="10924032" y="1599830"/>
            <a:ext cx="999744" cy="7315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176" y="1719072"/>
            <a:ext cx="830640" cy="50617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0460737" y="40664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Diagnóstico</a:t>
            </a:r>
            <a:endParaRPr lang="en-US" sz="2000" dirty="0"/>
          </a:p>
        </p:txBody>
      </p:sp>
      <p:sp>
        <p:nvSpPr>
          <p:cNvPr id="11" name="Rectángulo 10"/>
          <p:cNvSpPr/>
          <p:nvPr/>
        </p:nvSpPr>
        <p:spPr>
          <a:xfrm>
            <a:off x="241236" y="406645"/>
            <a:ext cx="2476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Estudio de referentes</a:t>
            </a:r>
            <a:endParaRPr lang="en-US" sz="2000" b="1" dirty="0"/>
          </a:p>
        </p:txBody>
      </p:sp>
      <p:sp>
        <p:nvSpPr>
          <p:cNvPr id="18" name="Rectángulo 17"/>
          <p:cNvSpPr/>
          <p:nvPr/>
        </p:nvSpPr>
        <p:spPr>
          <a:xfrm>
            <a:off x="7149870" y="3337152"/>
            <a:ext cx="14738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latin typeface="Josefin Sans" pitchFamily="2" charset="0"/>
              </a:rPr>
              <a:t>potencial </a:t>
            </a:r>
            <a:r>
              <a:rPr lang="es-MX" sz="1400" dirty="0" smtClean="0">
                <a:latin typeface="Josefin Sans" pitchFamily="2" charset="0"/>
              </a:rPr>
              <a:t>turístico internacional</a:t>
            </a:r>
            <a:endParaRPr lang="en-US" sz="1400" dirty="0">
              <a:latin typeface="Josefin Sans" pitchFamily="2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8703085" y="3337152"/>
            <a:ext cx="16190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latin typeface="Josefin Sans" pitchFamily="2" charset="0"/>
              </a:rPr>
              <a:t>paisaje como factor de desarrollo</a:t>
            </a:r>
            <a:endParaRPr lang="en-US" sz="1400" dirty="0">
              <a:latin typeface="Josefin Sans" pitchFamily="2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8740541" y="5255557"/>
            <a:ext cx="16638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latin typeface="Josefin Sans" pitchFamily="2" charset="0"/>
              </a:rPr>
              <a:t>servido de </a:t>
            </a:r>
            <a:r>
              <a:rPr lang="es-MX" sz="1400" dirty="0" smtClean="0">
                <a:latin typeface="Josefin Sans" pitchFamily="2" charset="0"/>
              </a:rPr>
              <a:t>movilidad y transporte </a:t>
            </a:r>
            <a:r>
              <a:rPr lang="es-MX" sz="1400" dirty="0">
                <a:latin typeface="Josefin Sans" pitchFamily="2" charset="0"/>
              </a:rPr>
              <a:t>público</a:t>
            </a:r>
            <a:endParaRPr lang="en-US" sz="1400" dirty="0">
              <a:latin typeface="Josefin Sans" pitchFamily="2" charset="0"/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7758805" y="1787883"/>
            <a:ext cx="21022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dirty="0" smtClean="0">
                <a:latin typeface="Josefin Sans" pitchFamily="2" charset="0"/>
              </a:rPr>
              <a:t>puntos considerables</a:t>
            </a:r>
            <a:endParaRPr lang="en-US" dirty="0">
              <a:latin typeface="Josefin Sans" pitchFamily="2" charset="0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7081749" y="5255557"/>
            <a:ext cx="16100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latin typeface="Josefin Sans" pitchFamily="2" charset="0"/>
              </a:rPr>
              <a:t>complementariedad de vocaciones</a:t>
            </a:r>
            <a:endParaRPr lang="en-US" sz="1400" dirty="0">
              <a:latin typeface="Josefi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5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9024" y="4364830"/>
            <a:ext cx="845677" cy="84567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3935" y="4364830"/>
            <a:ext cx="845677" cy="84567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9024" y="2431969"/>
            <a:ext cx="845677" cy="84567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8778" y="2446426"/>
            <a:ext cx="845677" cy="84567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6"/>
          <a:srcRect b="5957"/>
          <a:stretch/>
        </p:blipFill>
        <p:spPr>
          <a:xfrm>
            <a:off x="1103223" y="1083754"/>
            <a:ext cx="4918354" cy="5388134"/>
          </a:xfrm>
          <a:prstGeom prst="rect">
            <a:avLst/>
          </a:prstGeom>
        </p:spPr>
      </p:pic>
      <p:cxnSp>
        <p:nvCxnSpPr>
          <p:cNvPr id="13" name="Conector recto 12"/>
          <p:cNvCxnSpPr/>
          <p:nvPr/>
        </p:nvCxnSpPr>
        <p:spPr>
          <a:xfrm>
            <a:off x="11911584" y="1719072"/>
            <a:ext cx="0" cy="4901184"/>
          </a:xfrm>
          <a:prstGeom prst="line">
            <a:avLst/>
          </a:prstGeom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ángulo redondeado 4"/>
          <p:cNvSpPr/>
          <p:nvPr/>
        </p:nvSpPr>
        <p:spPr>
          <a:xfrm>
            <a:off x="10924032" y="1599830"/>
            <a:ext cx="999744" cy="7315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176" y="1719072"/>
            <a:ext cx="830640" cy="50617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0460737" y="40664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Diagnóstico</a:t>
            </a:r>
            <a:endParaRPr lang="en-US" sz="2000" dirty="0"/>
          </a:p>
        </p:txBody>
      </p:sp>
      <p:sp>
        <p:nvSpPr>
          <p:cNvPr id="11" name="Rectángulo 10"/>
          <p:cNvSpPr/>
          <p:nvPr/>
        </p:nvSpPr>
        <p:spPr>
          <a:xfrm>
            <a:off x="241236" y="406645"/>
            <a:ext cx="2476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Estudio de referentes</a:t>
            </a:r>
            <a:endParaRPr lang="en-US" sz="2000" b="1" dirty="0"/>
          </a:p>
        </p:txBody>
      </p:sp>
      <p:sp>
        <p:nvSpPr>
          <p:cNvPr id="31" name="Rectángulo 30"/>
          <p:cNvSpPr/>
          <p:nvPr/>
        </p:nvSpPr>
        <p:spPr>
          <a:xfrm>
            <a:off x="7758805" y="1787883"/>
            <a:ext cx="21022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dirty="0" smtClean="0">
                <a:latin typeface="Josefin Sans" pitchFamily="2" charset="0"/>
              </a:rPr>
              <a:t>puntos considerables</a:t>
            </a:r>
            <a:endParaRPr lang="en-US" dirty="0">
              <a:latin typeface="Josefin Sans" pitchFamily="2" charset="0"/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7149870" y="3337152"/>
            <a:ext cx="14738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latin typeface="Josefin Sans" pitchFamily="2" charset="0"/>
              </a:rPr>
              <a:t>regeneración urbana</a:t>
            </a:r>
            <a:endParaRPr lang="en-US" sz="1400" dirty="0">
              <a:latin typeface="Josefin Sans" pitchFamily="2" charset="0"/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7081749" y="5255557"/>
            <a:ext cx="16100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latin typeface="Josefin Sans" pitchFamily="2" charset="0"/>
              </a:rPr>
              <a:t>dotación de equipamientos</a:t>
            </a:r>
            <a:endParaRPr lang="en-US" sz="1400" dirty="0">
              <a:latin typeface="Josefin Sans" pitchFamily="2" charset="0"/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8703085" y="3337152"/>
            <a:ext cx="16190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latin typeface="Josefin Sans" pitchFamily="2" charset="0"/>
              </a:rPr>
              <a:t>recuperación del cauce del río</a:t>
            </a:r>
            <a:endParaRPr lang="en-US" sz="1400" dirty="0">
              <a:latin typeface="Josefin Sans" pitchFamily="2" charset="0"/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8740541" y="5255557"/>
            <a:ext cx="16638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latin typeface="Josefin Sans" pitchFamily="2" charset="0"/>
              </a:rPr>
              <a:t>programa diverso a lo largo del río</a:t>
            </a:r>
            <a:endParaRPr lang="en-US" sz="1400" dirty="0">
              <a:latin typeface="Josefi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86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ector recto 12"/>
          <p:cNvCxnSpPr/>
          <p:nvPr/>
        </p:nvCxnSpPr>
        <p:spPr>
          <a:xfrm>
            <a:off x="11911584" y="1719072"/>
            <a:ext cx="0" cy="4901184"/>
          </a:xfrm>
          <a:prstGeom prst="line">
            <a:avLst/>
          </a:prstGeom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ángulo redondeado 4"/>
          <p:cNvSpPr/>
          <p:nvPr/>
        </p:nvSpPr>
        <p:spPr>
          <a:xfrm>
            <a:off x="10924032" y="1599830"/>
            <a:ext cx="999744" cy="7315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176" y="1719072"/>
            <a:ext cx="830640" cy="50617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0460737" y="40664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Diagnóstico</a:t>
            </a:r>
            <a:endParaRPr lang="en-US" sz="2000" dirty="0"/>
          </a:p>
        </p:txBody>
      </p:sp>
      <p:sp>
        <p:nvSpPr>
          <p:cNvPr id="11" name="Rectángulo 10"/>
          <p:cNvSpPr/>
          <p:nvPr/>
        </p:nvSpPr>
        <p:spPr>
          <a:xfrm>
            <a:off x="241236" y="406645"/>
            <a:ext cx="42806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9 puntos concluyentes</a:t>
            </a:r>
            <a:endParaRPr lang="en-US" sz="2000" b="1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4"/>
          <a:srcRect l="68793" r="2734"/>
          <a:stretch/>
        </p:blipFill>
        <p:spPr>
          <a:xfrm>
            <a:off x="8341507" y="3078744"/>
            <a:ext cx="1257314" cy="1401346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3144" y="3078744"/>
            <a:ext cx="1397821" cy="1351612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6"/>
          <a:srcRect r="82576"/>
          <a:stretch/>
        </p:blipFill>
        <p:spPr>
          <a:xfrm>
            <a:off x="6443281" y="3088426"/>
            <a:ext cx="1015645" cy="1423855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7"/>
          <a:srcRect r="74777"/>
          <a:stretch/>
        </p:blipFill>
        <p:spPr>
          <a:xfrm>
            <a:off x="3212218" y="857225"/>
            <a:ext cx="1508064" cy="2093022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6"/>
          <a:srcRect l="54137" r="25095"/>
          <a:stretch/>
        </p:blipFill>
        <p:spPr>
          <a:xfrm>
            <a:off x="2270214" y="3079944"/>
            <a:ext cx="1210614" cy="1423855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8"/>
          <a:srcRect r="57699" b="12331"/>
          <a:stretch/>
        </p:blipFill>
        <p:spPr>
          <a:xfrm>
            <a:off x="7038809" y="937241"/>
            <a:ext cx="1501236" cy="1494424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83633" y="4876413"/>
            <a:ext cx="1368313" cy="1494425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8"/>
          <a:srcRect l="64357"/>
          <a:stretch/>
        </p:blipFill>
        <p:spPr>
          <a:xfrm>
            <a:off x="6443281" y="4800772"/>
            <a:ext cx="1221227" cy="1645707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7"/>
          <a:srcRect l="34030" r="41808"/>
          <a:stretch/>
        </p:blipFill>
        <p:spPr>
          <a:xfrm>
            <a:off x="5263978" y="841477"/>
            <a:ext cx="1444676" cy="209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36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" b="1"/>
          <a:stretch/>
        </p:blipFill>
        <p:spPr>
          <a:xfrm>
            <a:off x="0" y="-1"/>
            <a:ext cx="9795353" cy="6880577"/>
          </a:xfrm>
          <a:prstGeom prst="rect">
            <a:avLst/>
          </a:prstGeom>
        </p:spPr>
      </p:pic>
      <p:cxnSp>
        <p:nvCxnSpPr>
          <p:cNvPr id="13" name="Conector recto 12"/>
          <p:cNvCxnSpPr/>
          <p:nvPr/>
        </p:nvCxnSpPr>
        <p:spPr>
          <a:xfrm>
            <a:off x="11911584" y="1719072"/>
            <a:ext cx="0" cy="4901184"/>
          </a:xfrm>
          <a:prstGeom prst="line">
            <a:avLst/>
          </a:prstGeom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ángulo redondeado 4"/>
          <p:cNvSpPr/>
          <p:nvPr/>
        </p:nvSpPr>
        <p:spPr>
          <a:xfrm>
            <a:off x="10924032" y="1599830"/>
            <a:ext cx="999744" cy="7315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176" y="1719072"/>
            <a:ext cx="830640" cy="50617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0622071" y="406645"/>
            <a:ext cx="13001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  <p:sp>
        <p:nvSpPr>
          <p:cNvPr id="7" name="Rectángulo 6"/>
          <p:cNvSpPr/>
          <p:nvPr/>
        </p:nvSpPr>
        <p:spPr>
          <a:xfrm>
            <a:off x="241235" y="30865"/>
            <a:ext cx="31282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1"/>
                </a:solidFill>
                <a:latin typeface="Euphemia" panose="020B0503040102020104" pitchFamily="34" charset="0"/>
              </a:rPr>
              <a:t>Plan ecológico para Tulcán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96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ángulo 3"/>
          <p:cNvSpPr/>
          <p:nvPr/>
        </p:nvSpPr>
        <p:spPr>
          <a:xfrm>
            <a:off x="182880" y="3136612"/>
            <a:ext cx="11826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  <a:latin typeface="Euphemia" panose="020B0503040102020104"/>
              </a:rPr>
              <a:t>¿</a:t>
            </a:r>
            <a:r>
              <a:rPr lang="es-ES" sz="3200" b="1" dirty="0" smtClean="0">
                <a:solidFill>
                  <a:schemeClr val="bg1"/>
                </a:solidFill>
                <a:latin typeface="Euphemia" panose="020B0503040102020104" pitchFamily="34" charset="0"/>
              </a:rPr>
              <a:t>Cómo invertir la concepción de una “frontera” que divide?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99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" b="1"/>
          <a:stretch/>
        </p:blipFill>
        <p:spPr>
          <a:xfrm>
            <a:off x="0" y="-1"/>
            <a:ext cx="9795353" cy="688057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t="6909"/>
          <a:stretch/>
        </p:blipFill>
        <p:spPr>
          <a:xfrm>
            <a:off x="7265797" y="3895595"/>
            <a:ext cx="4658648" cy="2962405"/>
          </a:xfrm>
          <a:prstGeom prst="rect">
            <a:avLst/>
          </a:prstGeom>
        </p:spPr>
      </p:pic>
      <p:cxnSp>
        <p:nvCxnSpPr>
          <p:cNvPr id="13" name="Conector recto 12"/>
          <p:cNvCxnSpPr/>
          <p:nvPr/>
        </p:nvCxnSpPr>
        <p:spPr>
          <a:xfrm>
            <a:off x="11911584" y="1719072"/>
            <a:ext cx="0" cy="4901184"/>
          </a:xfrm>
          <a:prstGeom prst="line">
            <a:avLst/>
          </a:prstGeom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ángulo redondeado 4"/>
          <p:cNvSpPr/>
          <p:nvPr/>
        </p:nvSpPr>
        <p:spPr>
          <a:xfrm>
            <a:off x="10924032" y="1599830"/>
            <a:ext cx="999744" cy="7315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176" y="1719072"/>
            <a:ext cx="830640" cy="50617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0622071" y="406645"/>
            <a:ext cx="13001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  <p:sp>
        <p:nvSpPr>
          <p:cNvPr id="7" name="Rectángulo 6"/>
          <p:cNvSpPr/>
          <p:nvPr/>
        </p:nvSpPr>
        <p:spPr>
          <a:xfrm>
            <a:off x="241235" y="30865"/>
            <a:ext cx="31282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1"/>
                </a:solidFill>
                <a:latin typeface="Euphemia" panose="020B0503040102020104" pitchFamily="34" charset="0"/>
              </a:rPr>
              <a:t>Áreas y zonas del plan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02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ector recto 12"/>
          <p:cNvCxnSpPr/>
          <p:nvPr/>
        </p:nvCxnSpPr>
        <p:spPr>
          <a:xfrm>
            <a:off x="11911584" y="1719072"/>
            <a:ext cx="0" cy="4901184"/>
          </a:xfrm>
          <a:prstGeom prst="line">
            <a:avLst/>
          </a:prstGeom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ángulo redondeado 4"/>
          <p:cNvSpPr/>
          <p:nvPr/>
        </p:nvSpPr>
        <p:spPr>
          <a:xfrm>
            <a:off x="10924032" y="1599830"/>
            <a:ext cx="999744" cy="7315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176" y="1719072"/>
            <a:ext cx="830640" cy="50617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0622071" y="406645"/>
            <a:ext cx="13001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  <p:sp>
        <p:nvSpPr>
          <p:cNvPr id="7" name="Rectángulo 6"/>
          <p:cNvSpPr/>
          <p:nvPr/>
        </p:nvSpPr>
        <p:spPr>
          <a:xfrm>
            <a:off x="241235" y="406645"/>
            <a:ext cx="40551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Secciones tipo de zonas propuestas</a:t>
            </a:r>
            <a:endParaRPr lang="en-US" sz="2000" b="1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/>
          <a:srcRect r="368"/>
          <a:stretch/>
        </p:blipFill>
        <p:spPr>
          <a:xfrm>
            <a:off x="391548" y="1807110"/>
            <a:ext cx="10483716" cy="355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55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ector recto 12"/>
          <p:cNvCxnSpPr/>
          <p:nvPr/>
        </p:nvCxnSpPr>
        <p:spPr>
          <a:xfrm>
            <a:off x="11911584" y="1719072"/>
            <a:ext cx="0" cy="4901184"/>
          </a:xfrm>
          <a:prstGeom prst="line">
            <a:avLst/>
          </a:prstGeom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ángulo redondeado 4"/>
          <p:cNvSpPr/>
          <p:nvPr/>
        </p:nvSpPr>
        <p:spPr>
          <a:xfrm>
            <a:off x="10924032" y="1599830"/>
            <a:ext cx="999744" cy="7315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176" y="1719072"/>
            <a:ext cx="830640" cy="50617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0622071" y="406645"/>
            <a:ext cx="13001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835" y="2442576"/>
            <a:ext cx="10276358" cy="2805830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241235" y="406645"/>
            <a:ext cx="40551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Secciones tipo de zonas propuestas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15720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ector recto 12"/>
          <p:cNvCxnSpPr/>
          <p:nvPr/>
        </p:nvCxnSpPr>
        <p:spPr>
          <a:xfrm>
            <a:off x="11911584" y="1719072"/>
            <a:ext cx="0" cy="4901184"/>
          </a:xfrm>
          <a:prstGeom prst="line">
            <a:avLst/>
          </a:prstGeom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ángulo redondeado 4"/>
          <p:cNvSpPr/>
          <p:nvPr/>
        </p:nvSpPr>
        <p:spPr>
          <a:xfrm>
            <a:off x="10924032" y="1599830"/>
            <a:ext cx="999744" cy="7315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176" y="1719072"/>
            <a:ext cx="830640" cy="50617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0622071" y="406645"/>
            <a:ext cx="13001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/>
          <a:srcRect t="4721"/>
          <a:stretch/>
        </p:blipFill>
        <p:spPr>
          <a:xfrm>
            <a:off x="413359" y="2726282"/>
            <a:ext cx="10471485" cy="2591026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241235" y="406645"/>
            <a:ext cx="40551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Secciones tipo de zonas propuestas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31519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ector recto 12"/>
          <p:cNvCxnSpPr/>
          <p:nvPr/>
        </p:nvCxnSpPr>
        <p:spPr>
          <a:xfrm>
            <a:off x="11911584" y="1719072"/>
            <a:ext cx="0" cy="4901184"/>
          </a:xfrm>
          <a:prstGeom prst="line">
            <a:avLst/>
          </a:prstGeom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ángulo redondeado 4"/>
          <p:cNvSpPr/>
          <p:nvPr/>
        </p:nvSpPr>
        <p:spPr>
          <a:xfrm>
            <a:off x="10924032" y="1599830"/>
            <a:ext cx="999744" cy="7315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176" y="1719072"/>
            <a:ext cx="830640" cy="50617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0622071" y="406645"/>
            <a:ext cx="13001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  <p:sp>
        <p:nvSpPr>
          <p:cNvPr id="9" name="Rectángulo 8"/>
          <p:cNvSpPr/>
          <p:nvPr/>
        </p:nvSpPr>
        <p:spPr>
          <a:xfrm>
            <a:off x="241235" y="406645"/>
            <a:ext cx="40551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Secciones tipo de vías propuestas</a:t>
            </a:r>
            <a:endParaRPr lang="en-US" sz="2000" b="1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/>
          <a:srcRect l="3861" t="1" r="1606" b="69083"/>
          <a:stretch/>
        </p:blipFill>
        <p:spPr>
          <a:xfrm>
            <a:off x="3384142" y="1168992"/>
            <a:ext cx="5102899" cy="163162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/>
          <a:srcRect l="3861" t="34016" r="1606" b="35622"/>
          <a:stretch/>
        </p:blipFill>
        <p:spPr>
          <a:xfrm>
            <a:off x="3384142" y="2939717"/>
            <a:ext cx="5102900" cy="160237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4"/>
          <a:srcRect l="3861" t="68616" r="1606" b="1413"/>
          <a:stretch/>
        </p:blipFill>
        <p:spPr>
          <a:xfrm>
            <a:off x="3384142" y="4731296"/>
            <a:ext cx="5102901" cy="1581744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3336152" y="1029890"/>
            <a:ext cx="561524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MX" sz="1600" dirty="0" smtClean="0">
                <a:latin typeface="Josefin Sans" pitchFamily="2" charset="0"/>
              </a:rPr>
              <a:t>ríos</a:t>
            </a:r>
            <a:endParaRPr lang="en-US" sz="1600" dirty="0">
              <a:latin typeface="Josefin Sans" pitchFamily="2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3336152" y="2810279"/>
            <a:ext cx="116069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MX" sz="1600" dirty="0" smtClean="0">
                <a:latin typeface="Josefin Sans" pitchFamily="2" charset="0"/>
              </a:rPr>
              <a:t>vías rurales</a:t>
            </a:r>
            <a:endParaRPr lang="en-US" sz="1600" dirty="0">
              <a:latin typeface="Josefin Sans" pitchFamily="2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3336152" y="4555098"/>
            <a:ext cx="1273426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MX" sz="1600" dirty="0" smtClean="0">
                <a:latin typeface="Josefin Sans" pitchFamily="2" charset="0"/>
              </a:rPr>
              <a:t>vías urbanas</a:t>
            </a:r>
            <a:endParaRPr lang="en-US" sz="1600" dirty="0">
              <a:latin typeface="Josefi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12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ángulo 3"/>
          <p:cNvSpPr/>
          <p:nvPr/>
        </p:nvSpPr>
        <p:spPr>
          <a:xfrm>
            <a:off x="2901696" y="3136612"/>
            <a:ext cx="63886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  <a:latin typeface="Euphemia" panose="020B0503040102020104"/>
              </a:rPr>
              <a:t>¿</a:t>
            </a:r>
            <a:r>
              <a:rPr lang="es-ES" sz="3200" b="1" dirty="0" smtClean="0">
                <a:solidFill>
                  <a:schemeClr val="bg1"/>
                </a:solidFill>
                <a:latin typeface="Euphemia" panose="020B0503040102020104" pitchFamily="34" charset="0"/>
              </a:rPr>
              <a:t>A qué escala trabajar?     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44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ector recto 12"/>
          <p:cNvCxnSpPr/>
          <p:nvPr/>
        </p:nvCxnSpPr>
        <p:spPr>
          <a:xfrm>
            <a:off x="11911584" y="3182112"/>
            <a:ext cx="0" cy="3438144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redondeado 8"/>
          <p:cNvSpPr/>
          <p:nvPr/>
        </p:nvSpPr>
        <p:spPr>
          <a:xfrm>
            <a:off x="10924032" y="3062870"/>
            <a:ext cx="999744" cy="7315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ángulo 15"/>
          <p:cNvSpPr/>
          <p:nvPr/>
        </p:nvSpPr>
        <p:spPr>
          <a:xfrm>
            <a:off x="182880" y="3078700"/>
            <a:ext cx="11826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/>
              </a:rPr>
              <a:t>PLAN DE INTERVENCION RUR- URBANA</a:t>
            </a:r>
            <a:endParaRPr lang="en-US" sz="32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376" y="3127469"/>
            <a:ext cx="829056" cy="60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77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ector recto 12"/>
          <p:cNvCxnSpPr/>
          <p:nvPr/>
        </p:nvCxnSpPr>
        <p:spPr>
          <a:xfrm>
            <a:off x="11911584" y="3182112"/>
            <a:ext cx="0" cy="3438144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redondeado 8"/>
          <p:cNvSpPr/>
          <p:nvPr/>
        </p:nvSpPr>
        <p:spPr>
          <a:xfrm>
            <a:off x="10924032" y="3062870"/>
            <a:ext cx="999744" cy="7315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376" y="3127469"/>
            <a:ext cx="829056" cy="606147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0460737" y="40664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Diagnóstico</a:t>
            </a:r>
            <a:endParaRPr lang="en-US" sz="2000" dirty="0"/>
          </a:p>
        </p:txBody>
      </p:sp>
      <p:sp>
        <p:nvSpPr>
          <p:cNvPr id="6" name="Rectángulo 5"/>
          <p:cNvSpPr/>
          <p:nvPr/>
        </p:nvSpPr>
        <p:spPr>
          <a:xfrm>
            <a:off x="241236" y="406645"/>
            <a:ext cx="64521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Ubicación de la intervención</a:t>
            </a:r>
            <a:endParaRPr lang="en-US" sz="2000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grayscl/>
            <a:extLst/>
          </a:blip>
          <a:stretch>
            <a:fillRect/>
          </a:stretch>
        </p:blipFill>
        <p:spPr>
          <a:xfrm>
            <a:off x="241236" y="2753291"/>
            <a:ext cx="1326307" cy="180449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grayscl/>
            <a:extLst/>
          </a:blip>
          <a:stretch>
            <a:fillRect/>
          </a:stretch>
        </p:blipFill>
        <p:spPr>
          <a:xfrm>
            <a:off x="1986083" y="2761365"/>
            <a:ext cx="1679071" cy="179642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>
            <a:grayscl/>
            <a:extLst/>
          </a:blip>
          <a:stretch>
            <a:fillRect/>
          </a:stretch>
        </p:blipFill>
        <p:spPr>
          <a:xfrm>
            <a:off x="4083695" y="2853859"/>
            <a:ext cx="2269053" cy="170393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>
            <a:grayscl/>
            <a:extLst/>
          </a:blip>
          <a:stretch>
            <a:fillRect/>
          </a:stretch>
        </p:blipFill>
        <p:spPr>
          <a:xfrm>
            <a:off x="6771289" y="2839207"/>
            <a:ext cx="1415408" cy="171747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4259" y="2840314"/>
            <a:ext cx="2122210" cy="171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58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ector recto 12"/>
          <p:cNvCxnSpPr/>
          <p:nvPr/>
        </p:nvCxnSpPr>
        <p:spPr>
          <a:xfrm>
            <a:off x="11911584" y="3182112"/>
            <a:ext cx="0" cy="3438144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redondeado 8"/>
          <p:cNvSpPr/>
          <p:nvPr/>
        </p:nvSpPr>
        <p:spPr>
          <a:xfrm>
            <a:off x="10924032" y="3062870"/>
            <a:ext cx="999744" cy="7315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376" y="3127469"/>
            <a:ext cx="829056" cy="606147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0460737" y="40664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Diagnóstico</a:t>
            </a:r>
            <a:endParaRPr lang="en-US" sz="2000" dirty="0"/>
          </a:p>
        </p:txBody>
      </p:sp>
      <p:sp>
        <p:nvSpPr>
          <p:cNvPr id="6" name="Rectángulo 5"/>
          <p:cNvSpPr/>
          <p:nvPr/>
        </p:nvSpPr>
        <p:spPr>
          <a:xfrm>
            <a:off x="241236" y="406645"/>
            <a:ext cx="64521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Diagnóstico de la microcuenca del río Tajamar</a:t>
            </a:r>
            <a:endParaRPr lang="en-US" sz="20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37" y="1368969"/>
            <a:ext cx="3458354" cy="188269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4343" y="1368968"/>
            <a:ext cx="3458353" cy="1882693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241236" y="3223495"/>
            <a:ext cx="18195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 dirty="0" smtClean="0">
                <a:latin typeface="Josefin Sans" pitchFamily="2" charset="0"/>
              </a:rPr>
              <a:t>equipamientos hito</a:t>
            </a:r>
            <a:endParaRPr lang="en-US" sz="1200" dirty="0">
              <a:latin typeface="Josefin Sans" pitchFamily="2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3845172" y="3223495"/>
            <a:ext cx="28106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 dirty="0" smtClean="0">
                <a:latin typeface="Josefin Sans" pitchFamily="2" charset="0"/>
              </a:rPr>
              <a:t>equipamientos complementarios</a:t>
            </a:r>
            <a:endParaRPr lang="en-US" sz="1200" dirty="0">
              <a:latin typeface="Josefin Sans" pitchFamily="2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3346" y="3813874"/>
            <a:ext cx="3458353" cy="186582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235" y="3813876"/>
            <a:ext cx="3513155" cy="1865822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416840" y="7254771"/>
            <a:ext cx="33711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600" dirty="0" smtClean="0">
                <a:latin typeface="Josefin Sans" pitchFamily="2" charset="0"/>
              </a:rPr>
              <a:t>principales flujos de movilidad vehicular</a:t>
            </a:r>
            <a:endParaRPr lang="en-US" sz="1600" dirty="0">
              <a:latin typeface="Josefin Sans" pitchFamily="2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5724879" y="7254771"/>
            <a:ext cx="28106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600" dirty="0" smtClean="0">
                <a:latin typeface="Josefin Sans" pitchFamily="2" charset="0"/>
              </a:rPr>
              <a:t>análisis de infraestructura vial</a:t>
            </a:r>
            <a:endParaRPr lang="en-US" sz="1600" dirty="0">
              <a:latin typeface="Josefin Sans" pitchFamily="2" charset="0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1699" y="1368968"/>
            <a:ext cx="3458352" cy="1882693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6816" y="3813874"/>
            <a:ext cx="3428651" cy="1865824"/>
          </a:xfrm>
          <a:prstGeom prst="rect">
            <a:avLst/>
          </a:prstGeom>
        </p:spPr>
      </p:pic>
      <p:sp>
        <p:nvSpPr>
          <p:cNvPr id="21" name="Rectángulo 20"/>
          <p:cNvSpPr/>
          <p:nvPr/>
        </p:nvSpPr>
        <p:spPr>
          <a:xfrm>
            <a:off x="7463856" y="3223495"/>
            <a:ext cx="31664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 dirty="0" smtClean="0">
                <a:latin typeface="Josefin Sans" pitchFamily="2" charset="0"/>
              </a:rPr>
              <a:t>densidad de ocupación por manzana</a:t>
            </a:r>
            <a:endParaRPr lang="en-US" sz="1200" dirty="0">
              <a:latin typeface="Josefin Sans" pitchFamily="2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241235" y="5679698"/>
            <a:ext cx="337111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 dirty="0" smtClean="0">
                <a:latin typeface="Josefin Sans" pitchFamily="2" charset="0"/>
              </a:rPr>
              <a:t>principales flujos de movilidad vehicular</a:t>
            </a:r>
            <a:endParaRPr lang="en-US" sz="1200" dirty="0">
              <a:latin typeface="Josefin Sans" pitchFamily="2" charset="0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3893346" y="5679698"/>
            <a:ext cx="28106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 dirty="0" smtClean="0">
                <a:latin typeface="Josefin Sans" pitchFamily="2" charset="0"/>
              </a:rPr>
              <a:t>análisis de infraestructura vial</a:t>
            </a:r>
            <a:endParaRPr lang="en-US" sz="1200" dirty="0">
              <a:latin typeface="Josefin Sans" pitchFamily="2" charset="0"/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7496816" y="5679698"/>
            <a:ext cx="33720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 dirty="0" smtClean="0">
                <a:latin typeface="Josefin Sans" pitchFamily="2" charset="0"/>
              </a:rPr>
              <a:t>flujos detonantes de movilidad peatonal</a:t>
            </a:r>
            <a:endParaRPr lang="en-US" sz="1200" dirty="0">
              <a:latin typeface="Josefi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93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1" grpId="0"/>
      <p:bldP spid="22" grpId="0"/>
      <p:bldP spid="23" grpId="0"/>
      <p:bldP spid="2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ector recto 12"/>
          <p:cNvCxnSpPr/>
          <p:nvPr/>
        </p:nvCxnSpPr>
        <p:spPr>
          <a:xfrm>
            <a:off x="11911584" y="3182112"/>
            <a:ext cx="0" cy="3438144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redondeado 8"/>
          <p:cNvSpPr/>
          <p:nvPr/>
        </p:nvSpPr>
        <p:spPr>
          <a:xfrm>
            <a:off x="10924032" y="3062870"/>
            <a:ext cx="999744" cy="7315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376" y="3127469"/>
            <a:ext cx="829056" cy="606147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0460737" y="40664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  <p:sp>
        <p:nvSpPr>
          <p:cNvPr id="6" name="Rectángulo 5"/>
          <p:cNvSpPr/>
          <p:nvPr/>
        </p:nvSpPr>
        <p:spPr>
          <a:xfrm>
            <a:off x="241236" y="406645"/>
            <a:ext cx="28555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Manejo del suelo</a:t>
            </a:r>
            <a:endParaRPr lang="en-US" sz="2000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52" y="1128966"/>
            <a:ext cx="5162717" cy="369337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8721" y="1128966"/>
            <a:ext cx="5532159" cy="3688105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70661" y="3979924"/>
            <a:ext cx="394420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1000" dirty="0" smtClean="0">
                <a:latin typeface="Josefin Sans" pitchFamily="2" charset="0"/>
              </a:rPr>
              <a:t>CARACTERIZACION DEL VERDE EXISTENTE Y POTENCIAL</a:t>
            </a:r>
            <a:endParaRPr lang="en-US" sz="1000" dirty="0">
              <a:latin typeface="Josefin Sans" pitchFamily="2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5318721" y="4212497"/>
            <a:ext cx="357961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1000" dirty="0" smtClean="0">
                <a:latin typeface="Josefin Sans" pitchFamily="2" charset="0"/>
              </a:rPr>
              <a:t>PLAN PROPUESTO PARA MANEJO DE SUELO</a:t>
            </a:r>
            <a:endParaRPr lang="en-US" sz="1000" dirty="0">
              <a:latin typeface="Josefin Sans" pitchFamily="2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82852" y="5047002"/>
            <a:ext cx="50825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100" dirty="0" smtClean="0">
                <a:latin typeface="Josefin Sans" pitchFamily="2" charset="0"/>
              </a:rPr>
              <a:t>potencial </a:t>
            </a:r>
            <a:r>
              <a:rPr lang="es-EC" sz="1100" dirty="0">
                <a:latin typeface="Josefin Sans" pitchFamily="2" charset="0"/>
              </a:rPr>
              <a:t>del suelo para un </a:t>
            </a:r>
            <a:r>
              <a:rPr lang="es-EC" sz="1100" b="1" dirty="0">
                <a:latin typeface="Josefin Sans" pitchFamily="2" charset="0"/>
              </a:rPr>
              <a:t>desarrollo controlado </a:t>
            </a:r>
            <a:r>
              <a:rPr lang="es-EC" sz="1100" dirty="0">
                <a:latin typeface="Josefin Sans" pitchFamily="2" charset="0"/>
              </a:rPr>
              <a:t>y normado </a:t>
            </a:r>
            <a:r>
              <a:rPr lang="es-EC" sz="1100" dirty="0" smtClean="0">
                <a:latin typeface="Josefin Sans" pitchFamily="2" charset="0"/>
              </a:rPr>
              <a:t>de </a:t>
            </a:r>
            <a:r>
              <a:rPr lang="es-EC" sz="1100" b="1" dirty="0" smtClean="0">
                <a:latin typeface="Josefin Sans" pitchFamily="2" charset="0"/>
              </a:rPr>
              <a:t>expansión urbana</a:t>
            </a:r>
          </a:p>
          <a:p>
            <a:pPr algn="just"/>
            <a:endParaRPr lang="es-EC" sz="1100" dirty="0" smtClean="0">
              <a:latin typeface="Josefin Sans" pitchFamily="2" charset="0"/>
            </a:endParaRPr>
          </a:p>
          <a:p>
            <a:pPr algn="just"/>
            <a:r>
              <a:rPr lang="es-EC" sz="1100" dirty="0" smtClean="0">
                <a:latin typeface="Josefin Sans" pitchFamily="2" charset="0"/>
              </a:rPr>
              <a:t>preservación </a:t>
            </a:r>
            <a:r>
              <a:rPr lang="es-EC" sz="1100" dirty="0">
                <a:latin typeface="Josefin Sans" pitchFamily="2" charset="0"/>
              </a:rPr>
              <a:t>de </a:t>
            </a:r>
            <a:r>
              <a:rPr lang="es-EC" sz="1100" b="1" dirty="0">
                <a:latin typeface="Josefin Sans" pitchFamily="2" charset="0"/>
              </a:rPr>
              <a:t>áreas protegidas</a:t>
            </a:r>
            <a:r>
              <a:rPr lang="es-EC" sz="1100" dirty="0">
                <a:latin typeface="Josefin Sans" pitchFamily="2" charset="0"/>
              </a:rPr>
              <a:t>: </a:t>
            </a:r>
            <a:r>
              <a:rPr lang="es-EC" sz="1100" dirty="0" smtClean="0">
                <a:latin typeface="Josefin Sans" pitchFamily="2" charset="0"/>
              </a:rPr>
              <a:t>que se </a:t>
            </a:r>
            <a:r>
              <a:rPr lang="es-EC" sz="1100" dirty="0">
                <a:latin typeface="Josefin Sans" pitchFamily="2" charset="0"/>
              </a:rPr>
              <a:t>encuentran sobrepuestas con </a:t>
            </a:r>
            <a:r>
              <a:rPr lang="es-EC" sz="1100" b="1" dirty="0">
                <a:latin typeface="Josefin Sans" pitchFamily="2" charset="0"/>
              </a:rPr>
              <a:t>diferentes </a:t>
            </a:r>
            <a:r>
              <a:rPr lang="es-EC" sz="1100" b="1" dirty="0" smtClean="0">
                <a:latin typeface="Josefin Sans" pitchFamily="2" charset="0"/>
              </a:rPr>
              <a:t>usos</a:t>
            </a:r>
          </a:p>
          <a:p>
            <a:pPr algn="just"/>
            <a:r>
              <a:rPr lang="es-EC" sz="1100" dirty="0" smtClean="0">
                <a:latin typeface="Josefin Sans" pitchFamily="2" charset="0"/>
              </a:rPr>
              <a:t> </a:t>
            </a:r>
          </a:p>
          <a:p>
            <a:pPr algn="just"/>
            <a:r>
              <a:rPr lang="es-EC" sz="1100" dirty="0" smtClean="0">
                <a:latin typeface="Josefin Sans" pitchFamily="2" charset="0"/>
              </a:rPr>
              <a:t>no afectar </a:t>
            </a:r>
            <a:r>
              <a:rPr lang="es-EC" sz="1100" b="1" dirty="0" smtClean="0">
                <a:latin typeface="Josefin Sans" pitchFamily="2" charset="0"/>
              </a:rPr>
              <a:t>dinámicas </a:t>
            </a:r>
            <a:r>
              <a:rPr lang="es-EC" sz="1100" b="1" dirty="0">
                <a:latin typeface="Josefin Sans" pitchFamily="2" charset="0"/>
              </a:rPr>
              <a:t>ambientales y sociales</a:t>
            </a:r>
            <a:r>
              <a:rPr lang="es-EC" sz="1100" dirty="0">
                <a:latin typeface="Josefin Sans" pitchFamily="2" charset="0"/>
              </a:rPr>
              <a:t> </a:t>
            </a:r>
            <a:r>
              <a:rPr lang="es-EC" sz="1100" dirty="0" smtClean="0">
                <a:latin typeface="Josefin Sans" pitchFamily="2" charset="0"/>
              </a:rPr>
              <a:t>actuales: </a:t>
            </a:r>
            <a:r>
              <a:rPr lang="es-EC" sz="1100" b="1" dirty="0" smtClean="0">
                <a:latin typeface="Josefin Sans" pitchFamily="2" charset="0"/>
              </a:rPr>
              <a:t>equilibrando</a:t>
            </a:r>
            <a:r>
              <a:rPr lang="es-EC" sz="1100" dirty="0" smtClean="0">
                <a:latin typeface="Josefin Sans" pitchFamily="2" charset="0"/>
              </a:rPr>
              <a:t> el </a:t>
            </a:r>
            <a:r>
              <a:rPr lang="es-EC" sz="1100" dirty="0">
                <a:latin typeface="Josefin Sans" pitchFamily="2" charset="0"/>
              </a:rPr>
              <a:t>mercado inmobiliario y </a:t>
            </a:r>
            <a:r>
              <a:rPr lang="es-EC" sz="1100" dirty="0" smtClean="0">
                <a:latin typeface="Josefin Sans" pitchFamily="2" charset="0"/>
              </a:rPr>
              <a:t>el </a:t>
            </a:r>
            <a:r>
              <a:rPr lang="es-EC" sz="1100" dirty="0">
                <a:latin typeface="Josefin Sans" pitchFamily="2" charset="0"/>
              </a:rPr>
              <a:t>sector económico para su </a:t>
            </a:r>
            <a:r>
              <a:rPr lang="es-EC" sz="1100" dirty="0" smtClean="0">
                <a:latin typeface="Josefin Sans" pitchFamily="2" charset="0"/>
              </a:rPr>
              <a:t>coexistencia</a:t>
            </a:r>
            <a:endParaRPr lang="es-EC" sz="1100" dirty="0">
              <a:latin typeface="Josefin Sans" pitchFamily="2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5318721" y="5047002"/>
            <a:ext cx="55321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100" dirty="0" smtClean="0">
                <a:latin typeface="Josefin Sans" pitchFamily="2" charset="0"/>
              </a:rPr>
              <a:t>primera área: </a:t>
            </a:r>
            <a:r>
              <a:rPr lang="es-EC" sz="1100" b="1" dirty="0" smtClean="0">
                <a:latin typeface="Josefin Sans" pitchFamily="2" charset="0"/>
              </a:rPr>
              <a:t>conservación</a:t>
            </a:r>
            <a:r>
              <a:rPr lang="es-EC" sz="1100" dirty="0">
                <a:latin typeface="Josefin Sans" pitchFamily="2" charset="0"/>
              </a:rPr>
              <a:t>, </a:t>
            </a:r>
            <a:r>
              <a:rPr lang="es-EC" sz="1100" dirty="0" smtClean="0">
                <a:latin typeface="Josefin Sans" pitchFamily="2" charset="0"/>
              </a:rPr>
              <a:t>protección </a:t>
            </a:r>
            <a:r>
              <a:rPr lang="es-EC" sz="1100" dirty="0">
                <a:latin typeface="Josefin Sans" pitchFamily="2" charset="0"/>
              </a:rPr>
              <a:t>y </a:t>
            </a:r>
            <a:r>
              <a:rPr lang="es-EC" sz="1100" dirty="0" smtClean="0">
                <a:latin typeface="Josefin Sans" pitchFamily="2" charset="0"/>
              </a:rPr>
              <a:t>reforestación para la </a:t>
            </a:r>
            <a:r>
              <a:rPr lang="es-EC" sz="1100" b="1" dirty="0" smtClean="0">
                <a:latin typeface="Josefin Sans" pitchFamily="2" charset="0"/>
              </a:rPr>
              <a:t>recuperación</a:t>
            </a:r>
            <a:r>
              <a:rPr lang="es-EC" sz="1100" dirty="0" smtClean="0">
                <a:latin typeface="Josefin Sans" pitchFamily="2" charset="0"/>
              </a:rPr>
              <a:t> </a:t>
            </a:r>
            <a:r>
              <a:rPr lang="es-EC" sz="1100" dirty="0">
                <a:latin typeface="Josefin Sans" pitchFamily="2" charset="0"/>
              </a:rPr>
              <a:t>del cauce del río Tajamar. </a:t>
            </a:r>
            <a:endParaRPr lang="es-EC" sz="1100" dirty="0" smtClean="0">
              <a:latin typeface="Josefin Sans" pitchFamily="2" charset="0"/>
            </a:endParaRPr>
          </a:p>
          <a:p>
            <a:pPr algn="just"/>
            <a:r>
              <a:rPr lang="es-EC" sz="1100" dirty="0" smtClean="0">
                <a:latin typeface="Josefin Sans" pitchFamily="2" charset="0"/>
              </a:rPr>
              <a:t>segunda área: </a:t>
            </a:r>
            <a:r>
              <a:rPr lang="es-EC" sz="1100" dirty="0">
                <a:latin typeface="Josefin Sans" pitchFamily="2" charset="0"/>
              </a:rPr>
              <a:t>permanece como </a:t>
            </a:r>
            <a:r>
              <a:rPr lang="es-EC" sz="1100" b="1" dirty="0">
                <a:latin typeface="Josefin Sans" pitchFamily="2" charset="0"/>
              </a:rPr>
              <a:t>tierra cultivable </a:t>
            </a:r>
            <a:r>
              <a:rPr lang="es-EC" sz="1100" dirty="0">
                <a:latin typeface="Josefin Sans" pitchFamily="2" charset="0"/>
              </a:rPr>
              <a:t>a cambio de obtener suelo de </a:t>
            </a:r>
            <a:r>
              <a:rPr lang="es-EC" sz="1100" b="1" dirty="0">
                <a:latin typeface="Josefin Sans" pitchFamily="2" charset="0"/>
              </a:rPr>
              <a:t>expansión urbana </a:t>
            </a:r>
            <a:r>
              <a:rPr lang="es-EC" sz="1100" b="1" dirty="0" smtClean="0">
                <a:latin typeface="Josefin Sans" pitchFamily="2" charset="0"/>
              </a:rPr>
              <a:t>controlada</a:t>
            </a:r>
          </a:p>
          <a:p>
            <a:pPr algn="just"/>
            <a:r>
              <a:rPr lang="es-EC" sz="1100" dirty="0" smtClean="0">
                <a:latin typeface="Josefin Sans" pitchFamily="2" charset="0"/>
              </a:rPr>
              <a:t>tercera área: </a:t>
            </a:r>
            <a:r>
              <a:rPr lang="es-EC" sz="1100" dirty="0">
                <a:latin typeface="Josefin Sans" pitchFamily="2" charset="0"/>
              </a:rPr>
              <a:t>plantea al </a:t>
            </a:r>
            <a:r>
              <a:rPr lang="es-EC" sz="1100" b="1" dirty="0">
                <a:latin typeface="Josefin Sans" pitchFamily="2" charset="0"/>
              </a:rPr>
              <a:t>verde como regulador </a:t>
            </a:r>
            <a:r>
              <a:rPr lang="es-EC" sz="1100" dirty="0">
                <a:latin typeface="Josefin Sans" pitchFamily="2" charset="0"/>
              </a:rPr>
              <a:t>del gris (</a:t>
            </a:r>
            <a:r>
              <a:rPr lang="es-EC" sz="1100" dirty="0" smtClean="0">
                <a:latin typeface="Josefin Sans" pitchFamily="2" charset="0"/>
              </a:rPr>
              <a:t>construido), permitiendo </a:t>
            </a:r>
            <a:r>
              <a:rPr lang="es-EC" sz="1100" b="1" dirty="0" smtClean="0">
                <a:latin typeface="Josefin Sans" pitchFamily="2" charset="0"/>
              </a:rPr>
              <a:t>beneficios </a:t>
            </a:r>
            <a:r>
              <a:rPr lang="es-EC" sz="1100" b="1" dirty="0">
                <a:latin typeface="Josefin Sans" pitchFamily="2" charset="0"/>
              </a:rPr>
              <a:t>integradores</a:t>
            </a:r>
            <a:r>
              <a:rPr lang="es-EC" sz="1100" dirty="0">
                <a:latin typeface="Josefin Sans" pitchFamily="2" charset="0"/>
              </a:rPr>
              <a:t> entre actores.</a:t>
            </a:r>
          </a:p>
        </p:txBody>
      </p:sp>
    </p:spTree>
    <p:extLst>
      <p:ext uri="{BB962C8B-B14F-4D97-AF65-F5344CB8AC3E}">
        <p14:creationId xmlns:p14="http://schemas.microsoft.com/office/powerpoint/2010/main" val="278629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6882701" y="3087621"/>
            <a:ext cx="7830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TULCAN</a:t>
            </a:r>
            <a:endParaRPr lang="en-US" sz="1400" b="1" dirty="0"/>
          </a:p>
        </p:txBody>
      </p:sp>
      <p:pic>
        <p:nvPicPr>
          <p:cNvPr id="7" name="Picture 6" descr="Resultado de imagen para SILUETA DE UBICAC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67" b="89833" l="24125" r="76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715" y="3039493"/>
            <a:ext cx="677829" cy="50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8021801" y="1938589"/>
            <a:ext cx="88156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COLOMBIA</a:t>
            </a:r>
            <a:endParaRPr lang="en-US" sz="1100" b="1" dirty="0"/>
          </a:p>
        </p:txBody>
      </p:sp>
      <p:sp>
        <p:nvSpPr>
          <p:cNvPr id="9" name="Rectángulo 8"/>
          <p:cNvSpPr/>
          <p:nvPr/>
        </p:nvSpPr>
        <p:spPr>
          <a:xfrm>
            <a:off x="6044108" y="4846221"/>
            <a:ext cx="791214" cy="267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ECUADOR</a:t>
            </a:r>
            <a:endParaRPr lang="en-US" sz="1100" b="1" dirty="0"/>
          </a:p>
        </p:txBody>
      </p:sp>
      <p:sp>
        <p:nvSpPr>
          <p:cNvPr id="10" name="Rectángulo 9"/>
          <p:cNvSpPr/>
          <p:nvPr/>
        </p:nvSpPr>
        <p:spPr>
          <a:xfrm>
            <a:off x="1820768" y="3098672"/>
            <a:ext cx="143226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OCEANO PACIFICO</a:t>
            </a:r>
            <a:endParaRPr lang="en-US" sz="11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293" y="915819"/>
            <a:ext cx="9180095" cy="5163805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6882701" y="3087621"/>
            <a:ext cx="10055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TULCAN</a:t>
            </a:r>
            <a:endParaRPr lang="en-US" sz="1400" b="1" dirty="0"/>
          </a:p>
        </p:txBody>
      </p:sp>
      <p:pic>
        <p:nvPicPr>
          <p:cNvPr id="12" name="Picture 6" descr="Resultado de imagen para SILUETA DE UBICAC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67" b="89833" l="24125" r="76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715" y="3039493"/>
            <a:ext cx="677829" cy="50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ángulo 12"/>
          <p:cNvSpPr/>
          <p:nvPr/>
        </p:nvSpPr>
        <p:spPr>
          <a:xfrm>
            <a:off x="8021801" y="1938589"/>
            <a:ext cx="103685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COLOMBIA</a:t>
            </a:r>
            <a:endParaRPr lang="en-US" sz="1100" b="1" dirty="0"/>
          </a:p>
        </p:txBody>
      </p:sp>
      <p:sp>
        <p:nvSpPr>
          <p:cNvPr id="14" name="Rectángulo 13"/>
          <p:cNvSpPr/>
          <p:nvPr/>
        </p:nvSpPr>
        <p:spPr>
          <a:xfrm>
            <a:off x="6044108" y="4846221"/>
            <a:ext cx="1073436" cy="267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ECUADOR</a:t>
            </a:r>
            <a:endParaRPr lang="en-US" sz="1100" b="1" dirty="0"/>
          </a:p>
        </p:txBody>
      </p:sp>
      <p:sp>
        <p:nvSpPr>
          <p:cNvPr id="15" name="Rectángulo 14"/>
          <p:cNvSpPr/>
          <p:nvPr/>
        </p:nvSpPr>
        <p:spPr>
          <a:xfrm>
            <a:off x="1820768" y="3793616"/>
            <a:ext cx="143226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OCEANO PACIFICO</a:t>
            </a:r>
            <a:endParaRPr lang="en-US" sz="1100" b="1" dirty="0"/>
          </a:p>
        </p:txBody>
      </p:sp>
      <p:sp>
        <p:nvSpPr>
          <p:cNvPr id="16" name="Rectángulo 15"/>
          <p:cNvSpPr/>
          <p:nvPr/>
        </p:nvSpPr>
        <p:spPr>
          <a:xfrm>
            <a:off x="1636294" y="5708279"/>
            <a:ext cx="161673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FUENTE: BING MAPS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02943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ector recto 12"/>
          <p:cNvCxnSpPr/>
          <p:nvPr/>
        </p:nvCxnSpPr>
        <p:spPr>
          <a:xfrm>
            <a:off x="11911584" y="3182112"/>
            <a:ext cx="0" cy="3438144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redondeado 8"/>
          <p:cNvSpPr/>
          <p:nvPr/>
        </p:nvSpPr>
        <p:spPr>
          <a:xfrm>
            <a:off x="10924032" y="3062870"/>
            <a:ext cx="999744" cy="7315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376" y="3127469"/>
            <a:ext cx="829056" cy="606147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41236" y="406645"/>
            <a:ext cx="34915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Modelo de gestión y desarrollo</a:t>
            </a:r>
            <a:endParaRPr lang="en-US" sz="2000" b="1" dirty="0"/>
          </a:p>
        </p:txBody>
      </p:sp>
      <p:sp>
        <p:nvSpPr>
          <p:cNvPr id="14" name="Rectángulo 13"/>
          <p:cNvSpPr/>
          <p:nvPr/>
        </p:nvSpPr>
        <p:spPr>
          <a:xfrm>
            <a:off x="10460737" y="40664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385" y="985299"/>
            <a:ext cx="7789761" cy="5496634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1905385" y="1177631"/>
            <a:ext cx="398980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1200" dirty="0" smtClean="0">
                <a:latin typeface="Josefin Sans" pitchFamily="2" charset="0"/>
              </a:rPr>
              <a:t>Apoyar al capital social y ambiental de Tulcán</a:t>
            </a:r>
            <a:endParaRPr lang="en-US" sz="1200" dirty="0">
              <a:latin typeface="Josefi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41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96" t="2413"/>
          <a:stretch/>
        </p:blipFill>
        <p:spPr>
          <a:xfrm>
            <a:off x="7710616" y="670275"/>
            <a:ext cx="1760930" cy="6011333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9" t="2413" r="25053"/>
          <a:stretch/>
        </p:blipFill>
        <p:spPr>
          <a:xfrm>
            <a:off x="5844746" y="670275"/>
            <a:ext cx="1804086" cy="6011333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4" t="2413" r="49851"/>
          <a:stretch/>
        </p:blipFill>
        <p:spPr>
          <a:xfrm>
            <a:off x="3892378" y="670275"/>
            <a:ext cx="1952368" cy="6011333"/>
          </a:xfrm>
          <a:prstGeom prst="rect">
            <a:avLst/>
          </a:prstGeom>
        </p:spPr>
      </p:pic>
      <p:cxnSp>
        <p:nvCxnSpPr>
          <p:cNvPr id="13" name="Conector recto 12"/>
          <p:cNvCxnSpPr/>
          <p:nvPr/>
        </p:nvCxnSpPr>
        <p:spPr>
          <a:xfrm>
            <a:off x="11911584" y="3182112"/>
            <a:ext cx="0" cy="3438144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redondeado 8"/>
          <p:cNvSpPr/>
          <p:nvPr/>
        </p:nvSpPr>
        <p:spPr>
          <a:xfrm>
            <a:off x="10924032" y="3062870"/>
            <a:ext cx="999744" cy="7315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376" y="3127469"/>
            <a:ext cx="829056" cy="60614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3" r="76007"/>
          <a:stretch/>
        </p:blipFill>
        <p:spPr>
          <a:xfrm>
            <a:off x="2196252" y="670275"/>
            <a:ext cx="1745553" cy="6011333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241235" y="270165"/>
            <a:ext cx="37166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Estrategia de manejo del paisaje</a:t>
            </a:r>
            <a:endParaRPr lang="en-US" sz="20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2163513" y="3630232"/>
            <a:ext cx="92670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900" dirty="0" smtClean="0">
                <a:latin typeface="Josefin Sans" pitchFamily="2" charset="0"/>
              </a:rPr>
              <a:t>Macro paisaje 1</a:t>
            </a:r>
            <a:endParaRPr lang="en-US" sz="900" dirty="0">
              <a:latin typeface="Josefin Sans" pitchFamily="2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016260" y="3634675"/>
            <a:ext cx="92670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900" dirty="0" smtClean="0">
                <a:latin typeface="Josefin Sans" pitchFamily="2" charset="0"/>
              </a:rPr>
              <a:t>Macro paisaje 2</a:t>
            </a:r>
            <a:endParaRPr lang="en-US" sz="900" dirty="0">
              <a:latin typeface="Josefin Sans" pitchFamily="2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5885304" y="3630232"/>
            <a:ext cx="961306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900" dirty="0" smtClean="0">
                <a:latin typeface="Josefin Sans" pitchFamily="2" charset="0"/>
              </a:rPr>
              <a:t>Macro paisaje 3</a:t>
            </a:r>
            <a:endParaRPr lang="en-US" sz="900" dirty="0">
              <a:latin typeface="Josefin Sans" pitchFamily="2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7742030" y="3630232"/>
            <a:ext cx="92670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900" dirty="0" smtClean="0">
                <a:latin typeface="Josefin Sans" pitchFamily="2" charset="0"/>
              </a:rPr>
              <a:t>Macro paisaje 4</a:t>
            </a:r>
            <a:endParaRPr lang="en-US" sz="900" dirty="0">
              <a:latin typeface="Josefin Sans" pitchFamily="2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2184061" y="5172025"/>
            <a:ext cx="1070482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900" dirty="0" smtClean="0">
                <a:latin typeface="Josefin Sans" pitchFamily="2" charset="0"/>
              </a:rPr>
              <a:t>Analogía material 1</a:t>
            </a:r>
            <a:endParaRPr lang="en-US" sz="900" dirty="0">
              <a:latin typeface="Josefin Sans" pitchFamily="2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4036808" y="5176468"/>
            <a:ext cx="1086779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900" dirty="0">
                <a:latin typeface="Josefin Sans" pitchFamily="2" charset="0"/>
              </a:rPr>
              <a:t>Analogía material </a:t>
            </a:r>
            <a:r>
              <a:rPr lang="es-MX" sz="900" dirty="0" smtClean="0">
                <a:latin typeface="Josefin Sans" pitchFamily="2" charset="0"/>
              </a:rPr>
              <a:t>2</a:t>
            </a:r>
            <a:endParaRPr lang="en-US" sz="900" dirty="0">
              <a:latin typeface="Josefin Sans" pitchFamily="2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5905851" y="5172025"/>
            <a:ext cx="117275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900" dirty="0">
                <a:latin typeface="Josefin Sans" pitchFamily="2" charset="0"/>
              </a:rPr>
              <a:t>Analogía material </a:t>
            </a:r>
            <a:r>
              <a:rPr lang="es-MX" sz="900" dirty="0" smtClean="0">
                <a:latin typeface="Josefin Sans" pitchFamily="2" charset="0"/>
              </a:rPr>
              <a:t>3</a:t>
            </a:r>
            <a:endParaRPr lang="en-US" sz="900" dirty="0">
              <a:latin typeface="Josefin Sans" pitchFamily="2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7762578" y="5172025"/>
            <a:ext cx="1134842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900" dirty="0">
                <a:latin typeface="Josefin Sans" pitchFamily="2" charset="0"/>
              </a:rPr>
              <a:t>Analogía material </a:t>
            </a:r>
            <a:r>
              <a:rPr lang="es-MX" sz="900" dirty="0" smtClean="0">
                <a:latin typeface="Josefin Sans" pitchFamily="2" charset="0"/>
              </a:rPr>
              <a:t>4</a:t>
            </a:r>
            <a:endParaRPr lang="en-US" sz="900" dirty="0">
              <a:latin typeface="Josefin Sans" pitchFamily="2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0143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ector recto 12"/>
          <p:cNvCxnSpPr/>
          <p:nvPr/>
        </p:nvCxnSpPr>
        <p:spPr>
          <a:xfrm>
            <a:off x="11911584" y="3182112"/>
            <a:ext cx="0" cy="3438144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redondeado 8"/>
          <p:cNvSpPr/>
          <p:nvPr/>
        </p:nvSpPr>
        <p:spPr>
          <a:xfrm>
            <a:off x="10924032" y="3062870"/>
            <a:ext cx="999744" cy="7315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376" y="3127469"/>
            <a:ext cx="829056" cy="60614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545" y="2694368"/>
            <a:ext cx="6232360" cy="208962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545" y="4901184"/>
            <a:ext cx="6177610" cy="179762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545" y="670275"/>
            <a:ext cx="5806978" cy="1906897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241235" y="270165"/>
            <a:ext cx="37166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Cortes de paisaje</a:t>
            </a:r>
            <a:endParaRPr lang="en-US" sz="2000" b="1" dirty="0"/>
          </a:p>
        </p:txBody>
      </p:sp>
      <p:sp>
        <p:nvSpPr>
          <p:cNvPr id="11" name="Rectángulo 10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4277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2"/>
          <a:srcRect t="76074" r="49966"/>
          <a:stretch/>
        </p:blipFill>
        <p:spPr>
          <a:xfrm>
            <a:off x="8035773" y="5628990"/>
            <a:ext cx="1866036" cy="638263"/>
          </a:xfrm>
          <a:prstGeom prst="rect">
            <a:avLst/>
          </a:prstGeom>
        </p:spPr>
      </p:pic>
      <p:cxnSp>
        <p:nvCxnSpPr>
          <p:cNvPr id="13" name="Conector recto 12"/>
          <p:cNvCxnSpPr/>
          <p:nvPr/>
        </p:nvCxnSpPr>
        <p:spPr>
          <a:xfrm>
            <a:off x="11911584" y="3182112"/>
            <a:ext cx="0" cy="3438144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redondeado 8"/>
          <p:cNvSpPr/>
          <p:nvPr/>
        </p:nvSpPr>
        <p:spPr>
          <a:xfrm>
            <a:off x="10924032" y="3062870"/>
            <a:ext cx="999744" cy="7315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376" y="3127469"/>
            <a:ext cx="829056" cy="60614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241235" y="270165"/>
            <a:ext cx="45528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Caracterización de senderos</a:t>
            </a:r>
            <a:endParaRPr lang="en-US" sz="2000" b="1" dirty="0"/>
          </a:p>
        </p:txBody>
      </p:sp>
      <p:sp>
        <p:nvSpPr>
          <p:cNvPr id="8" name="Rectángulo 7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5741" y="889133"/>
            <a:ext cx="8167816" cy="453472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r="39758" b="71173"/>
          <a:stretch/>
        </p:blipFill>
        <p:spPr>
          <a:xfrm>
            <a:off x="1445741" y="5693948"/>
            <a:ext cx="2246730" cy="769006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2"/>
          <a:srcRect t="35312" r="36441" b="29484"/>
          <a:stretch/>
        </p:blipFill>
        <p:spPr>
          <a:xfrm>
            <a:off x="4678890" y="5628990"/>
            <a:ext cx="2370464" cy="93911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84877" y="6027652"/>
            <a:ext cx="1029823" cy="141832"/>
          </a:xfrm>
          <a:prstGeom prst="rect">
            <a:avLst/>
          </a:prstGeom>
          <a:noFill/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63560" y="6409590"/>
            <a:ext cx="1055316" cy="145343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593229" y="6154752"/>
            <a:ext cx="1072216" cy="14767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771435" y="6549426"/>
            <a:ext cx="1058398" cy="145767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875888" y="5847848"/>
            <a:ext cx="1122077" cy="154538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869573" y="6267253"/>
            <a:ext cx="1123533" cy="15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13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ector recto 12"/>
          <p:cNvCxnSpPr/>
          <p:nvPr/>
        </p:nvCxnSpPr>
        <p:spPr>
          <a:xfrm>
            <a:off x="11911584" y="3182112"/>
            <a:ext cx="0" cy="3438144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redondeado 8"/>
          <p:cNvSpPr/>
          <p:nvPr/>
        </p:nvSpPr>
        <p:spPr>
          <a:xfrm>
            <a:off x="10924032" y="3062870"/>
            <a:ext cx="999744" cy="7315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376" y="3127469"/>
            <a:ext cx="829056" cy="60614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t="6610" b="7363"/>
          <a:stretch/>
        </p:blipFill>
        <p:spPr>
          <a:xfrm>
            <a:off x="9368959" y="1099437"/>
            <a:ext cx="2554817" cy="118279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b="10591"/>
          <a:stretch/>
        </p:blipFill>
        <p:spPr>
          <a:xfrm>
            <a:off x="9261566" y="4575028"/>
            <a:ext cx="2576866" cy="1182795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241235" y="270165"/>
            <a:ext cx="45528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Programa que acompaña a los senderos</a:t>
            </a:r>
            <a:endParaRPr lang="en-US" sz="2000" b="1" dirty="0"/>
          </a:p>
        </p:txBody>
      </p:sp>
      <p:sp>
        <p:nvSpPr>
          <p:cNvPr id="8" name="Rectángulo 7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343" y="1010573"/>
            <a:ext cx="7672113" cy="423379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43" y="5514193"/>
            <a:ext cx="2202470" cy="106063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5700" y="5514193"/>
            <a:ext cx="2610243" cy="69732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2830" y="5468540"/>
            <a:ext cx="1559038" cy="578566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9368959" y="822438"/>
            <a:ext cx="12641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>
                <a:latin typeface="Josefin Sans" pitchFamily="2" charset="0"/>
              </a:rPr>
              <a:t>Manejo paisajista</a:t>
            </a:r>
            <a:endParaRPr lang="en-US" sz="1200" dirty="0">
              <a:latin typeface="Josefin Sans" pitchFamily="2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9362862" y="2346831"/>
            <a:ext cx="20610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50" dirty="0" smtClean="0">
                <a:latin typeface="Josefin Sans" pitchFamily="2" charset="0"/>
              </a:rPr>
              <a:t>macro paisajes hacia el exterior </a:t>
            </a:r>
            <a:endParaRPr lang="en-US" sz="1050" dirty="0">
              <a:latin typeface="Josefin Sans" pitchFamily="2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9261534" y="5825576"/>
            <a:ext cx="20610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50" dirty="0" smtClean="0">
                <a:latin typeface="Josefin Sans" pitchFamily="2" charset="0"/>
              </a:rPr>
              <a:t>micro paisajes hacia el interior </a:t>
            </a:r>
            <a:endParaRPr lang="en-US" sz="1050" dirty="0">
              <a:latin typeface="Josefi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6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ector recto 12"/>
          <p:cNvCxnSpPr/>
          <p:nvPr/>
        </p:nvCxnSpPr>
        <p:spPr>
          <a:xfrm>
            <a:off x="11911584" y="3182112"/>
            <a:ext cx="0" cy="3438144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redondeado 8"/>
          <p:cNvSpPr/>
          <p:nvPr/>
        </p:nvSpPr>
        <p:spPr>
          <a:xfrm>
            <a:off x="10924032" y="3062870"/>
            <a:ext cx="999744" cy="7315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376" y="3127469"/>
            <a:ext cx="829056" cy="606147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41235" y="270165"/>
            <a:ext cx="45528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Estrategia de desarrollo ecológico</a:t>
            </a:r>
            <a:endParaRPr lang="en-US" sz="2000" b="1" dirty="0"/>
          </a:p>
        </p:txBody>
      </p:sp>
      <p:sp>
        <p:nvSpPr>
          <p:cNvPr id="7" name="Rectángulo 6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478" y="962892"/>
            <a:ext cx="7966786" cy="453472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66" y="5790239"/>
            <a:ext cx="1108862" cy="14101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812" y="6092741"/>
            <a:ext cx="1256283" cy="14101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1553" y="5783830"/>
            <a:ext cx="2198495" cy="141011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2575" y="6092741"/>
            <a:ext cx="2198495" cy="141011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6636" y="5790239"/>
            <a:ext cx="3179164" cy="141011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7313" y="6092741"/>
            <a:ext cx="1121683" cy="134602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42388" y="5787034"/>
            <a:ext cx="974259" cy="134602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42384" y="6092741"/>
            <a:ext cx="974263" cy="13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44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9294" y="3919868"/>
            <a:ext cx="1112290" cy="72058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9294" y="4759696"/>
            <a:ext cx="1109908" cy="81718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9294" y="5702359"/>
            <a:ext cx="1112290" cy="729605"/>
          </a:xfrm>
          <a:prstGeom prst="rect">
            <a:avLst/>
          </a:prstGeom>
        </p:spPr>
      </p:pic>
      <p:cxnSp>
        <p:nvCxnSpPr>
          <p:cNvPr id="13" name="Conector recto 12"/>
          <p:cNvCxnSpPr/>
          <p:nvPr/>
        </p:nvCxnSpPr>
        <p:spPr>
          <a:xfrm>
            <a:off x="11911584" y="3182112"/>
            <a:ext cx="0" cy="3438144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redondeado 8"/>
          <p:cNvSpPr/>
          <p:nvPr/>
        </p:nvSpPr>
        <p:spPr>
          <a:xfrm>
            <a:off x="10924032" y="3062870"/>
            <a:ext cx="999744" cy="7315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376" y="3127469"/>
            <a:ext cx="829056" cy="606147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41235" y="270165"/>
            <a:ext cx="37166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Implantación</a:t>
            </a:r>
            <a:endParaRPr lang="en-US" sz="2000" b="1" dirty="0"/>
          </a:p>
        </p:txBody>
      </p:sp>
      <p:sp>
        <p:nvSpPr>
          <p:cNvPr id="6" name="Rectángulo 5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6"/>
          <a:srcRect l="1804" t="14976" r="5563" b="12481"/>
          <a:stretch/>
        </p:blipFill>
        <p:spPr>
          <a:xfrm>
            <a:off x="241235" y="1070810"/>
            <a:ext cx="10437220" cy="498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7"/>
          <a:srcRect l="3424" t="6612" r="49815" b="4698"/>
          <a:stretch/>
        </p:blipFill>
        <p:spPr>
          <a:xfrm>
            <a:off x="10799294" y="859800"/>
            <a:ext cx="1249220" cy="93383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7"/>
          <a:srcRect l="51539" t="14847" r="5296" b="4526"/>
          <a:stretch/>
        </p:blipFill>
        <p:spPr>
          <a:xfrm>
            <a:off x="10799294" y="1983161"/>
            <a:ext cx="1249220" cy="919672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10678455" y="735886"/>
            <a:ext cx="9267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dirty="0" smtClean="0">
                <a:latin typeface="Josefin Sans" pitchFamily="2" charset="0"/>
              </a:rPr>
              <a:t>estado actual</a:t>
            </a:r>
            <a:endParaRPr lang="en-US" sz="900" dirty="0">
              <a:latin typeface="Josefin Sans" pitchFamily="2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10678455" y="1842598"/>
            <a:ext cx="926703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s-MX" sz="900" dirty="0" smtClean="0">
                <a:latin typeface="Josefin Sans" pitchFamily="2" charset="0"/>
              </a:rPr>
              <a:t>propuesta</a:t>
            </a:r>
            <a:endParaRPr lang="en-US" sz="900" dirty="0">
              <a:latin typeface="Josefin Sans" pitchFamily="2" charset="0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10678454" y="3855084"/>
            <a:ext cx="1047760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s-MX" sz="900" dirty="0" smtClean="0">
                <a:latin typeface="Josefin Sans" pitchFamily="2" charset="0"/>
              </a:rPr>
              <a:t>plataforma y torre</a:t>
            </a:r>
            <a:endParaRPr lang="en-US" sz="900" dirty="0">
              <a:latin typeface="Josefin Sans" pitchFamily="2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0678454" y="4753080"/>
            <a:ext cx="1047760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s-MX" sz="900" dirty="0" smtClean="0">
                <a:latin typeface="Josefin Sans" pitchFamily="2" charset="0"/>
              </a:rPr>
              <a:t>torres aisladas </a:t>
            </a:r>
            <a:endParaRPr lang="en-US" sz="900" dirty="0">
              <a:latin typeface="Josefin Sans" pitchFamily="2" charset="0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10678454" y="5687107"/>
            <a:ext cx="1047760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s-MX" sz="900" dirty="0" smtClean="0">
                <a:latin typeface="Josefin Sans" pitchFamily="2" charset="0"/>
              </a:rPr>
              <a:t>claustro</a:t>
            </a:r>
            <a:endParaRPr lang="en-US" sz="900" dirty="0">
              <a:latin typeface="Josefi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72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9604" y="4263229"/>
            <a:ext cx="1111979" cy="79931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5535" y="5352101"/>
            <a:ext cx="1111979" cy="79931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2077" t="15059" r="5295" b="12809"/>
          <a:stretch/>
        </p:blipFill>
        <p:spPr>
          <a:xfrm>
            <a:off x="241235" y="1070810"/>
            <a:ext cx="10437220" cy="4988000"/>
          </a:xfrm>
          <a:prstGeom prst="rect">
            <a:avLst/>
          </a:prstGeom>
        </p:spPr>
      </p:pic>
      <p:cxnSp>
        <p:nvCxnSpPr>
          <p:cNvPr id="13" name="Conector recto 12"/>
          <p:cNvCxnSpPr/>
          <p:nvPr/>
        </p:nvCxnSpPr>
        <p:spPr>
          <a:xfrm>
            <a:off x="11911584" y="3182112"/>
            <a:ext cx="0" cy="3438144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redondeado 8"/>
          <p:cNvSpPr/>
          <p:nvPr/>
        </p:nvSpPr>
        <p:spPr>
          <a:xfrm>
            <a:off x="10924032" y="3062870"/>
            <a:ext cx="999744" cy="7315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376" y="3127469"/>
            <a:ext cx="829056" cy="606147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41235" y="270165"/>
            <a:ext cx="50622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Área de intervención urbano - arquitectónica</a:t>
            </a:r>
            <a:endParaRPr lang="en-US" sz="2000" b="1" dirty="0"/>
          </a:p>
        </p:txBody>
      </p:sp>
      <p:sp>
        <p:nvSpPr>
          <p:cNvPr id="6" name="Rectángulo 5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3896" y="878734"/>
            <a:ext cx="1107688" cy="79563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99605" y="1963922"/>
            <a:ext cx="1111979" cy="799314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10678455" y="674101"/>
            <a:ext cx="10477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dirty="0" smtClean="0">
                <a:latin typeface="Josefin Sans" pitchFamily="2" charset="0"/>
              </a:rPr>
              <a:t>recursos hídricos</a:t>
            </a:r>
            <a:endParaRPr lang="en-US" sz="900" dirty="0">
              <a:latin typeface="Josefin Sans" pitchFamily="2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10678454" y="4089864"/>
            <a:ext cx="1106050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s-MX" sz="900" dirty="0" smtClean="0">
                <a:latin typeface="Josefin Sans" pitchFamily="2" charset="0"/>
              </a:rPr>
              <a:t>puntos topográficos</a:t>
            </a:r>
            <a:endParaRPr lang="en-US" sz="900" dirty="0">
              <a:latin typeface="Josefin Sans" pitchFamily="2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10678454" y="5173209"/>
            <a:ext cx="1047760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s-MX" sz="900" dirty="0">
                <a:latin typeface="Josefin Sans" pitchFamily="2" charset="0"/>
              </a:rPr>
              <a:t>p</a:t>
            </a:r>
            <a:r>
              <a:rPr lang="es-MX" sz="900" dirty="0" smtClean="0">
                <a:latin typeface="Josefin Sans" pitchFamily="2" charset="0"/>
              </a:rPr>
              <a:t>aisajes atractivos</a:t>
            </a:r>
            <a:endParaRPr lang="en-US" sz="900" dirty="0">
              <a:latin typeface="Josefin Sans" pitchFamily="2" charset="0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10678455" y="1768456"/>
            <a:ext cx="1047759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s-MX" sz="900" dirty="0" smtClean="0">
                <a:latin typeface="Josefin Sans" pitchFamily="2" charset="0"/>
              </a:rPr>
              <a:t>delimitación área </a:t>
            </a:r>
            <a:endParaRPr lang="en-US" sz="900" dirty="0">
              <a:latin typeface="Josefin Sans" pitchFamily="2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0678455" y="1842598"/>
            <a:ext cx="926703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s-MX" sz="900" dirty="0" smtClean="0">
                <a:latin typeface="Josefin Sans" pitchFamily="2" charset="0"/>
              </a:rPr>
              <a:t>propuesta</a:t>
            </a:r>
            <a:endParaRPr lang="en-US" sz="900" dirty="0">
              <a:latin typeface="Josefi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61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ángulo 3"/>
          <p:cNvSpPr/>
          <p:nvPr/>
        </p:nvSpPr>
        <p:spPr>
          <a:xfrm>
            <a:off x="182880" y="3136612"/>
            <a:ext cx="11826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  <a:latin typeface="Euphemia" panose="020B0503040102020104"/>
              </a:rPr>
              <a:t>¿</a:t>
            </a:r>
            <a:r>
              <a:rPr lang="es-ES" sz="3200" b="1" dirty="0" smtClean="0">
                <a:solidFill>
                  <a:schemeClr val="bg1"/>
                </a:solidFill>
                <a:latin typeface="Euphemia" panose="020B0503040102020104" pitchFamily="34" charset="0"/>
              </a:rPr>
              <a:t>Cómo generar un espacio atractor partiendo del paisaje?  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9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ector recto 12"/>
          <p:cNvCxnSpPr/>
          <p:nvPr/>
        </p:nvCxnSpPr>
        <p:spPr>
          <a:xfrm>
            <a:off x="11905488" y="4632960"/>
            <a:ext cx="6096" cy="1987296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redondeado 10"/>
          <p:cNvSpPr/>
          <p:nvPr/>
        </p:nvSpPr>
        <p:spPr>
          <a:xfrm>
            <a:off x="10917936" y="4525910"/>
            <a:ext cx="999744" cy="73152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ángulo 15"/>
          <p:cNvSpPr/>
          <p:nvPr/>
        </p:nvSpPr>
        <p:spPr>
          <a:xfrm>
            <a:off x="182880" y="3078700"/>
            <a:ext cx="11826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/>
              </a:rPr>
              <a:t>LA EXPERIENCIA COMO PROGRAMA</a:t>
            </a:r>
            <a:endParaRPr lang="en-US" sz="32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452" y="4588209"/>
            <a:ext cx="871480" cy="60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51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10936224" y="136790"/>
            <a:ext cx="999744" cy="731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795" y="204278"/>
            <a:ext cx="656869" cy="596544"/>
          </a:xfrm>
          <a:prstGeom prst="rect">
            <a:avLst/>
          </a:prstGeom>
        </p:spPr>
      </p:pic>
      <p:cxnSp>
        <p:nvCxnSpPr>
          <p:cNvPr id="13" name="Conector recto 12"/>
          <p:cNvCxnSpPr/>
          <p:nvPr/>
        </p:nvCxnSpPr>
        <p:spPr>
          <a:xfrm>
            <a:off x="11923776" y="341376"/>
            <a:ext cx="0" cy="6278880"/>
          </a:xfrm>
          <a:prstGeom prst="line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ángulo 18"/>
          <p:cNvSpPr/>
          <p:nvPr/>
        </p:nvSpPr>
        <p:spPr>
          <a:xfrm>
            <a:off x="182880" y="3078700"/>
            <a:ext cx="118262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/>
              </a:rPr>
              <a:t>PLAN BINACIONAL: CONTINUIDAD E INTEGRACION EN ZONAS FRONTERIZAS</a:t>
            </a:r>
            <a:endParaRPr lang="en-US" sz="32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89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ector recto 12"/>
          <p:cNvCxnSpPr/>
          <p:nvPr/>
        </p:nvCxnSpPr>
        <p:spPr>
          <a:xfrm>
            <a:off x="11905488" y="4632960"/>
            <a:ext cx="6096" cy="1987296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redondeado 10"/>
          <p:cNvSpPr/>
          <p:nvPr/>
        </p:nvSpPr>
        <p:spPr>
          <a:xfrm>
            <a:off x="10917936" y="4525910"/>
            <a:ext cx="999744" cy="73152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452" y="4588209"/>
            <a:ext cx="871480" cy="60692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4442" y="1829991"/>
            <a:ext cx="7419702" cy="3427439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41235" y="270165"/>
            <a:ext cx="49115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Actividades y programa</a:t>
            </a:r>
            <a:endParaRPr lang="en-US" sz="2000" b="1" dirty="0"/>
          </a:p>
        </p:txBody>
      </p:sp>
      <p:sp>
        <p:nvSpPr>
          <p:cNvPr id="7" name="Rectángulo 6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6642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ector recto 12"/>
          <p:cNvCxnSpPr/>
          <p:nvPr/>
        </p:nvCxnSpPr>
        <p:spPr>
          <a:xfrm>
            <a:off x="11905488" y="4632960"/>
            <a:ext cx="6096" cy="1987296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redondeado 10"/>
          <p:cNvSpPr/>
          <p:nvPr/>
        </p:nvSpPr>
        <p:spPr>
          <a:xfrm>
            <a:off x="10917936" y="4525910"/>
            <a:ext cx="999744" cy="73152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452" y="4588209"/>
            <a:ext cx="871480" cy="60692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41235" y="270165"/>
            <a:ext cx="43307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Mirar, caminar y bañarse en el paisaje</a:t>
            </a:r>
            <a:endParaRPr lang="en-US" sz="2000" b="1" dirty="0"/>
          </a:p>
        </p:txBody>
      </p:sp>
      <p:sp>
        <p:nvSpPr>
          <p:cNvPr id="7" name="Rectángulo 6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5505" y="1138571"/>
            <a:ext cx="1452324" cy="144407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4776" y="1138571"/>
            <a:ext cx="1452325" cy="144407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1615" y="1138571"/>
            <a:ext cx="1452325" cy="144407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161" y="2953405"/>
            <a:ext cx="1427845" cy="144407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3237" y="2946339"/>
            <a:ext cx="1541424" cy="141973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80440" y="2977743"/>
            <a:ext cx="1435959" cy="141973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42178" y="2957460"/>
            <a:ext cx="1557650" cy="1460297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73095" y="2945291"/>
            <a:ext cx="1468410" cy="1460297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14772" y="2905776"/>
            <a:ext cx="1606327" cy="146029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69133" y="4890112"/>
            <a:ext cx="1518764" cy="1444071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11624" y="4890111"/>
            <a:ext cx="1618355" cy="1444071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53706" y="4890110"/>
            <a:ext cx="1643253" cy="144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31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ector recto 12"/>
          <p:cNvCxnSpPr/>
          <p:nvPr/>
        </p:nvCxnSpPr>
        <p:spPr>
          <a:xfrm>
            <a:off x="11905488" y="4632960"/>
            <a:ext cx="6096" cy="1987296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redondeado 10"/>
          <p:cNvSpPr/>
          <p:nvPr/>
        </p:nvSpPr>
        <p:spPr>
          <a:xfrm>
            <a:off x="10917936" y="4525910"/>
            <a:ext cx="999744" cy="73152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452" y="4588209"/>
            <a:ext cx="871480" cy="60692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41235" y="270165"/>
            <a:ext cx="29652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8 pautas del diagnóstico</a:t>
            </a:r>
            <a:endParaRPr lang="en-US" sz="2000" b="1" dirty="0"/>
          </a:p>
        </p:txBody>
      </p:sp>
      <p:sp>
        <p:nvSpPr>
          <p:cNvPr id="7" name="Rectángulo 6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3125" y="1083368"/>
            <a:ext cx="3467099" cy="18192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2902643"/>
            <a:ext cx="2428875" cy="3429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5691" y="1083367"/>
            <a:ext cx="3467100" cy="181927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5691" y="2902642"/>
            <a:ext cx="2009775" cy="3429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6642" y="4108216"/>
            <a:ext cx="3467100" cy="181927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7026" y="3403366"/>
            <a:ext cx="3857625" cy="252412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4000" y="5966246"/>
            <a:ext cx="2581275" cy="34290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45691" y="5966246"/>
            <a:ext cx="14478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80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7227" y="3007073"/>
            <a:ext cx="4010025" cy="308610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12550"/>
            <a:ext cx="2762250" cy="34290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546" y="4254519"/>
            <a:ext cx="3467100" cy="181927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3291" y="348799"/>
            <a:ext cx="3619500" cy="250507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3125" y="853624"/>
            <a:ext cx="3467100" cy="2000250"/>
          </a:xfrm>
          <a:prstGeom prst="rect">
            <a:avLst/>
          </a:prstGeom>
        </p:spPr>
      </p:pic>
      <p:cxnSp>
        <p:nvCxnSpPr>
          <p:cNvPr id="13" name="Conector recto 12"/>
          <p:cNvCxnSpPr/>
          <p:nvPr/>
        </p:nvCxnSpPr>
        <p:spPr>
          <a:xfrm>
            <a:off x="11905488" y="4632960"/>
            <a:ext cx="6096" cy="1987296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redondeado 10"/>
          <p:cNvSpPr/>
          <p:nvPr/>
        </p:nvSpPr>
        <p:spPr>
          <a:xfrm>
            <a:off x="10917936" y="4525910"/>
            <a:ext cx="999744" cy="73152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452" y="4588209"/>
            <a:ext cx="871480" cy="60692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41235" y="270165"/>
            <a:ext cx="28799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8 pautas del diagnóstico</a:t>
            </a:r>
            <a:endParaRPr lang="en-US" sz="2000" b="1" dirty="0"/>
          </a:p>
        </p:txBody>
      </p:sp>
      <p:sp>
        <p:nvSpPr>
          <p:cNvPr id="7" name="Rectángulo 6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0" y="2853874"/>
            <a:ext cx="1009650" cy="34290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45691" y="2853874"/>
            <a:ext cx="1447800" cy="342900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45691" y="6112550"/>
            <a:ext cx="885825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73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5691" y="5966246"/>
            <a:ext cx="3257550" cy="34290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5966246"/>
            <a:ext cx="3352800" cy="504825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642" y="4108216"/>
            <a:ext cx="3467100" cy="1819275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5691" y="2902640"/>
            <a:ext cx="3248025" cy="52387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5691" y="1083365"/>
            <a:ext cx="3467100" cy="18192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2902641"/>
            <a:ext cx="2790825" cy="3429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3125" y="1083366"/>
            <a:ext cx="3467100" cy="1819275"/>
          </a:xfrm>
          <a:prstGeom prst="rect">
            <a:avLst/>
          </a:prstGeom>
        </p:spPr>
      </p:pic>
      <p:cxnSp>
        <p:nvCxnSpPr>
          <p:cNvPr id="13" name="Conector recto 12"/>
          <p:cNvCxnSpPr/>
          <p:nvPr/>
        </p:nvCxnSpPr>
        <p:spPr>
          <a:xfrm>
            <a:off x="11905488" y="4632960"/>
            <a:ext cx="6096" cy="1987296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redondeado 10"/>
          <p:cNvSpPr/>
          <p:nvPr/>
        </p:nvSpPr>
        <p:spPr>
          <a:xfrm>
            <a:off x="10917936" y="4525910"/>
            <a:ext cx="999744" cy="73152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452" y="4588209"/>
            <a:ext cx="871480" cy="60692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41235" y="270165"/>
            <a:ext cx="36114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8 actuaciones e intervenciones</a:t>
            </a:r>
            <a:endParaRPr lang="en-US" sz="2000" b="1" dirty="0"/>
          </a:p>
        </p:txBody>
      </p:sp>
      <p:sp>
        <p:nvSpPr>
          <p:cNvPr id="7" name="Rectángulo 6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45691" y="4108215"/>
            <a:ext cx="3467100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62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143" y="5966246"/>
            <a:ext cx="3248025" cy="52387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5691" y="4108215"/>
            <a:ext cx="3467100" cy="181927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642" y="3489746"/>
            <a:ext cx="4114800" cy="24765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5691" y="961444"/>
            <a:ext cx="3467100" cy="18192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5037" y="2780719"/>
            <a:ext cx="3343275" cy="51435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3125" y="961445"/>
            <a:ext cx="3467100" cy="1819275"/>
          </a:xfrm>
          <a:prstGeom prst="rect">
            <a:avLst/>
          </a:prstGeom>
        </p:spPr>
      </p:pic>
      <p:cxnSp>
        <p:nvCxnSpPr>
          <p:cNvPr id="13" name="Conector recto 12"/>
          <p:cNvCxnSpPr/>
          <p:nvPr/>
        </p:nvCxnSpPr>
        <p:spPr>
          <a:xfrm>
            <a:off x="11905488" y="4632960"/>
            <a:ext cx="6096" cy="1987296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redondeado 10"/>
          <p:cNvSpPr/>
          <p:nvPr/>
        </p:nvSpPr>
        <p:spPr>
          <a:xfrm>
            <a:off x="10917936" y="4525910"/>
            <a:ext cx="999744" cy="73152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452" y="4588209"/>
            <a:ext cx="871480" cy="60692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41235" y="270165"/>
            <a:ext cx="36723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8 actuaciones e intervenciones</a:t>
            </a:r>
            <a:endParaRPr lang="en-US" sz="2000" b="1" dirty="0"/>
          </a:p>
        </p:txBody>
      </p:sp>
      <p:sp>
        <p:nvSpPr>
          <p:cNvPr id="7" name="Rectángulo 6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45691" y="2780719"/>
            <a:ext cx="3276600" cy="50482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34846" y="5966246"/>
            <a:ext cx="276225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2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ector recto 12"/>
          <p:cNvCxnSpPr/>
          <p:nvPr/>
        </p:nvCxnSpPr>
        <p:spPr>
          <a:xfrm>
            <a:off x="11905488" y="4632960"/>
            <a:ext cx="6096" cy="1987296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redondeado 10"/>
          <p:cNvSpPr/>
          <p:nvPr/>
        </p:nvSpPr>
        <p:spPr>
          <a:xfrm>
            <a:off x="10917936" y="4525910"/>
            <a:ext cx="999744" cy="73152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452" y="4588209"/>
            <a:ext cx="871480" cy="60692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41235" y="270165"/>
            <a:ext cx="47452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Intenciones arquitectónicas y materialidad</a:t>
            </a:r>
            <a:endParaRPr lang="en-US" sz="2000" b="1" dirty="0"/>
          </a:p>
        </p:txBody>
      </p:sp>
      <p:sp>
        <p:nvSpPr>
          <p:cNvPr id="6" name="Rectángulo 5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147" y="1429467"/>
            <a:ext cx="4219466" cy="106989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147" y="3720290"/>
            <a:ext cx="4230301" cy="180268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205" y="2708250"/>
            <a:ext cx="2122799" cy="47173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205" y="5585950"/>
            <a:ext cx="2286879" cy="47173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9673" y="1173033"/>
            <a:ext cx="1326327" cy="132632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0937" y="3067865"/>
            <a:ext cx="1325063" cy="1331606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15280" t="4088" r="35973" b="22835"/>
          <a:stretch/>
        </p:blipFill>
        <p:spPr>
          <a:xfrm>
            <a:off x="6501817" y="4964516"/>
            <a:ext cx="1324183" cy="1324183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02060" y="973008"/>
            <a:ext cx="666750" cy="200025"/>
          </a:xfrm>
          <a:prstGeom prst="rect">
            <a:avLst/>
          </a:prstGeom>
        </p:spPr>
      </p:pic>
      <p:cxnSp>
        <p:nvCxnSpPr>
          <p:cNvPr id="20" name="Conector recto 19"/>
          <p:cNvCxnSpPr>
            <a:stCxn id="12" idx="0"/>
          </p:cNvCxnSpPr>
          <p:nvPr/>
        </p:nvCxnSpPr>
        <p:spPr>
          <a:xfrm>
            <a:off x="7162837" y="1173033"/>
            <a:ext cx="310597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n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16335" y="2865363"/>
            <a:ext cx="752475" cy="200025"/>
          </a:xfrm>
          <a:prstGeom prst="rect">
            <a:avLst/>
          </a:prstGeom>
        </p:spPr>
      </p:pic>
      <p:cxnSp>
        <p:nvCxnSpPr>
          <p:cNvPr id="22" name="Conector recto 21"/>
          <p:cNvCxnSpPr/>
          <p:nvPr/>
        </p:nvCxnSpPr>
        <p:spPr>
          <a:xfrm>
            <a:off x="7162837" y="3077580"/>
            <a:ext cx="310597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n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38585" y="4747983"/>
            <a:ext cx="1066800" cy="209550"/>
          </a:xfrm>
          <a:prstGeom prst="rect">
            <a:avLst/>
          </a:prstGeom>
        </p:spPr>
      </p:pic>
      <p:cxnSp>
        <p:nvCxnSpPr>
          <p:cNvPr id="24" name="Conector recto 23"/>
          <p:cNvCxnSpPr/>
          <p:nvPr/>
        </p:nvCxnSpPr>
        <p:spPr>
          <a:xfrm>
            <a:off x="7162836" y="4969726"/>
            <a:ext cx="310597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15602" y="1447760"/>
            <a:ext cx="2990850" cy="828675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15602" y="3305952"/>
            <a:ext cx="2171700" cy="828675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15602" y="5229008"/>
            <a:ext cx="21717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9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ector recto 12"/>
          <p:cNvCxnSpPr/>
          <p:nvPr/>
        </p:nvCxnSpPr>
        <p:spPr>
          <a:xfrm>
            <a:off x="11905488" y="4632960"/>
            <a:ext cx="6096" cy="1987296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redondeado 10"/>
          <p:cNvSpPr/>
          <p:nvPr/>
        </p:nvSpPr>
        <p:spPr>
          <a:xfrm>
            <a:off x="10917936" y="4525910"/>
            <a:ext cx="999744" cy="73152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452" y="4588209"/>
            <a:ext cx="871480" cy="60692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41235" y="270165"/>
            <a:ext cx="49647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Intenciones con el agua y de sustentabilidad</a:t>
            </a:r>
            <a:endParaRPr lang="en-US" sz="2000" b="1" dirty="0"/>
          </a:p>
        </p:txBody>
      </p:sp>
      <p:sp>
        <p:nvSpPr>
          <p:cNvPr id="6" name="Rectángulo 5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902" y="1325153"/>
            <a:ext cx="4612998" cy="24421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3440" y="1325153"/>
            <a:ext cx="4612998" cy="244217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901" y="4071567"/>
            <a:ext cx="4191000" cy="237172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2589" y="4390654"/>
            <a:ext cx="3314700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32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13098" t="70326" r="17172"/>
          <a:stretch/>
        </p:blipFill>
        <p:spPr>
          <a:xfrm>
            <a:off x="7683019" y="2434282"/>
            <a:ext cx="3680704" cy="2276241"/>
          </a:xfrm>
          <a:prstGeom prst="rect">
            <a:avLst/>
          </a:prstGeom>
        </p:spPr>
      </p:pic>
      <p:cxnSp>
        <p:nvCxnSpPr>
          <p:cNvPr id="13" name="Conector recto 12"/>
          <p:cNvCxnSpPr/>
          <p:nvPr/>
        </p:nvCxnSpPr>
        <p:spPr>
          <a:xfrm>
            <a:off x="11905488" y="4632960"/>
            <a:ext cx="6096" cy="1987296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redondeado 10"/>
          <p:cNvSpPr/>
          <p:nvPr/>
        </p:nvSpPr>
        <p:spPr>
          <a:xfrm>
            <a:off x="10917936" y="4525910"/>
            <a:ext cx="999744" cy="73152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452" y="4588209"/>
            <a:ext cx="871480" cy="60692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41235" y="270165"/>
            <a:ext cx="49647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Paisaje: intenciones y directrices</a:t>
            </a:r>
            <a:endParaRPr lang="en-US" sz="2000" b="1" dirty="0"/>
          </a:p>
        </p:txBody>
      </p:sp>
      <p:sp>
        <p:nvSpPr>
          <p:cNvPr id="7" name="Rectángulo 6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4307" r="26234" b="74309"/>
          <a:stretch/>
        </p:blipFill>
        <p:spPr>
          <a:xfrm>
            <a:off x="193684" y="2543809"/>
            <a:ext cx="3138584" cy="197069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2"/>
          <a:srcRect l="10646" t="35698" r="25030" b="36963"/>
          <a:stretch/>
        </p:blipFill>
        <p:spPr>
          <a:xfrm>
            <a:off x="3838537" y="2417356"/>
            <a:ext cx="3395379" cy="209714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2"/>
          <a:srcRect l="36591" t="26538" r="50165" b="66767"/>
          <a:stretch/>
        </p:blipFill>
        <p:spPr>
          <a:xfrm rot="16200000">
            <a:off x="3306506" y="3174845"/>
            <a:ext cx="605481" cy="444843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2"/>
          <a:srcRect l="36591" t="26538" r="50165" b="66767"/>
          <a:stretch/>
        </p:blipFill>
        <p:spPr>
          <a:xfrm rot="16200000">
            <a:off x="7100237" y="3174845"/>
            <a:ext cx="605481" cy="44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36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235" y="3830591"/>
            <a:ext cx="10636953" cy="2115364"/>
          </a:xfrm>
          <a:prstGeom prst="rect">
            <a:avLst/>
          </a:prstGeom>
        </p:spPr>
      </p:pic>
      <p:cxnSp>
        <p:nvCxnSpPr>
          <p:cNvPr id="13" name="Conector recto 12"/>
          <p:cNvCxnSpPr/>
          <p:nvPr/>
        </p:nvCxnSpPr>
        <p:spPr>
          <a:xfrm>
            <a:off x="11905488" y="4632960"/>
            <a:ext cx="6096" cy="1987296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redondeado 10"/>
          <p:cNvSpPr/>
          <p:nvPr/>
        </p:nvSpPr>
        <p:spPr>
          <a:xfrm>
            <a:off x="10917936" y="4525910"/>
            <a:ext cx="999744" cy="73152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452" y="4588209"/>
            <a:ext cx="871480" cy="60692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41235" y="270165"/>
            <a:ext cx="49647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Paisaje: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bioclima</a:t>
            </a:r>
            <a:r>
              <a:rPr lang="es-ES" sz="2000" b="1" dirty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 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y zonas de vida </a:t>
            </a:r>
            <a:endParaRPr lang="en-US" sz="2000" b="1" dirty="0"/>
          </a:p>
        </p:txBody>
      </p:sp>
      <p:sp>
        <p:nvSpPr>
          <p:cNvPr id="7" name="Rectángulo 6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0" b="4085"/>
          <a:stretch/>
        </p:blipFill>
        <p:spPr>
          <a:xfrm>
            <a:off x="241235" y="940732"/>
            <a:ext cx="10676701" cy="2222352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3689033" y="4828239"/>
            <a:ext cx="49647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rgbClr val="FF0000"/>
                </a:solidFill>
                <a:latin typeface="Euphemia" panose="020B0503040102020104" pitchFamily="34" charset="0"/>
              </a:rPr>
              <a:t>CORTE GENERAL PAISAJISTA EDITADO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60443" y="5945955"/>
            <a:ext cx="42944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50" dirty="0" smtClean="0">
                <a:latin typeface="Josefin Sans" pitchFamily="2" charset="0"/>
              </a:rPr>
              <a:t>CORTE GENERAL Y ZONAS PAISAJISTAS EXISTENTES</a:t>
            </a:r>
            <a:endParaRPr lang="en-US" sz="1050" dirty="0">
              <a:latin typeface="Josefi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35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10936224" y="136790"/>
            <a:ext cx="999744" cy="731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795" y="204278"/>
            <a:ext cx="656869" cy="596544"/>
          </a:xfrm>
          <a:prstGeom prst="rect">
            <a:avLst/>
          </a:prstGeom>
        </p:spPr>
      </p:pic>
      <p:cxnSp>
        <p:nvCxnSpPr>
          <p:cNvPr id="13" name="Conector recto 12"/>
          <p:cNvCxnSpPr/>
          <p:nvPr/>
        </p:nvCxnSpPr>
        <p:spPr>
          <a:xfrm>
            <a:off x="11923776" y="341376"/>
            <a:ext cx="0" cy="6278880"/>
          </a:xfrm>
          <a:prstGeom prst="line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383" y="0"/>
            <a:ext cx="76632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36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ector recto 12"/>
          <p:cNvCxnSpPr/>
          <p:nvPr/>
        </p:nvCxnSpPr>
        <p:spPr>
          <a:xfrm>
            <a:off x="11905488" y="4632960"/>
            <a:ext cx="6096" cy="1987296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redondeado 10"/>
          <p:cNvSpPr/>
          <p:nvPr/>
        </p:nvSpPr>
        <p:spPr>
          <a:xfrm>
            <a:off x="10917936" y="4525910"/>
            <a:ext cx="999744" cy="73152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452" y="4588209"/>
            <a:ext cx="871480" cy="60692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41235" y="270165"/>
            <a:ext cx="49647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Paisaje: proceso de </a:t>
            </a:r>
            <a:r>
              <a:rPr lang="es-ES" sz="2000" b="1" dirty="0" err="1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renaturalización</a:t>
            </a:r>
            <a:endParaRPr lang="en-US" sz="2000" b="1" dirty="0"/>
          </a:p>
        </p:txBody>
      </p:sp>
      <p:sp>
        <p:nvSpPr>
          <p:cNvPr id="7" name="Rectángulo 6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232" y="1798746"/>
            <a:ext cx="11636697" cy="115013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232" y="4077356"/>
            <a:ext cx="11636698" cy="1148567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369003" y="2937455"/>
            <a:ext cx="42944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dirty="0" smtClean="0">
                <a:latin typeface="Josefin Sans" pitchFamily="2" charset="0"/>
              </a:rPr>
              <a:t>ESTADO ACTUAL</a:t>
            </a:r>
            <a:endParaRPr lang="en-US" sz="900" dirty="0">
              <a:latin typeface="Josefin Sans" pitchFamily="2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6213603" y="2937455"/>
            <a:ext cx="42944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dirty="0" smtClean="0">
                <a:latin typeface="Josefin Sans" pitchFamily="2" charset="0"/>
              </a:rPr>
              <a:t>PROPUESTA DE INTERVENCION ARQUITECTONICA</a:t>
            </a:r>
            <a:endParaRPr lang="en-US" sz="900" dirty="0">
              <a:latin typeface="Josefin Sans" pitchFamily="2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369003" y="5195131"/>
            <a:ext cx="42944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dirty="0" smtClean="0">
                <a:latin typeface="Josefin Sans" pitchFamily="2" charset="0"/>
              </a:rPr>
              <a:t>PROPUESTA DE RENATURALIZACION (5 A 10 AÑOS)</a:t>
            </a:r>
            <a:endParaRPr lang="en-US" sz="900" dirty="0">
              <a:latin typeface="Josefin Sans" pitchFamily="2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6213603" y="5195131"/>
            <a:ext cx="42944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dirty="0">
                <a:latin typeface="Josefin Sans" pitchFamily="2" charset="0"/>
              </a:rPr>
              <a:t>PROPUESTA DE RENATURALIZACION </a:t>
            </a:r>
            <a:r>
              <a:rPr lang="es-MX" sz="900" dirty="0" smtClean="0">
                <a:latin typeface="Josefin Sans" pitchFamily="2" charset="0"/>
              </a:rPr>
              <a:t>(10 </a:t>
            </a:r>
            <a:r>
              <a:rPr lang="es-MX" sz="900" dirty="0">
                <a:latin typeface="Josefin Sans" pitchFamily="2" charset="0"/>
              </a:rPr>
              <a:t>A </a:t>
            </a:r>
            <a:r>
              <a:rPr lang="es-MX" sz="900" dirty="0" smtClean="0">
                <a:latin typeface="Josefin Sans" pitchFamily="2" charset="0"/>
              </a:rPr>
              <a:t>15 </a:t>
            </a:r>
            <a:r>
              <a:rPr lang="es-MX" sz="900" dirty="0">
                <a:latin typeface="Josefin Sans" pitchFamily="2" charset="0"/>
              </a:rPr>
              <a:t>AÑOS)</a:t>
            </a:r>
            <a:endParaRPr lang="en-US" sz="900" dirty="0">
              <a:latin typeface="Josefi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63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ector recto 12"/>
          <p:cNvCxnSpPr/>
          <p:nvPr/>
        </p:nvCxnSpPr>
        <p:spPr>
          <a:xfrm>
            <a:off x="11905488" y="4632960"/>
            <a:ext cx="6096" cy="1987296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redondeado 10"/>
          <p:cNvSpPr/>
          <p:nvPr/>
        </p:nvSpPr>
        <p:spPr>
          <a:xfrm>
            <a:off x="10917936" y="4525910"/>
            <a:ext cx="999744" cy="73152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452" y="4588209"/>
            <a:ext cx="871480" cy="60692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41235" y="270165"/>
            <a:ext cx="60550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Paisaje: corte general e intervenciones arquitectónicas</a:t>
            </a:r>
            <a:endParaRPr lang="en-US" sz="2000" b="1" dirty="0"/>
          </a:p>
        </p:txBody>
      </p:sp>
      <p:sp>
        <p:nvSpPr>
          <p:cNvPr id="7" name="Rectángulo 6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235" y="1162868"/>
            <a:ext cx="10640502" cy="2116069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3763174" y="1579030"/>
            <a:ext cx="49647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rgbClr val="FF0000"/>
                </a:solidFill>
                <a:latin typeface="Euphemia" panose="020B0503040102020104" pitchFamily="34" charset="0"/>
              </a:rPr>
              <a:t>CORTE GENERAL PAISAJISTA EDITADO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" name="Elipse 3"/>
          <p:cNvSpPr/>
          <p:nvPr/>
        </p:nvSpPr>
        <p:spPr>
          <a:xfrm>
            <a:off x="851445" y="4072289"/>
            <a:ext cx="2038865" cy="2038865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lipse 11"/>
          <p:cNvSpPr/>
          <p:nvPr/>
        </p:nvSpPr>
        <p:spPr>
          <a:xfrm>
            <a:off x="3289259" y="4072289"/>
            <a:ext cx="2038865" cy="2038865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lipse 13"/>
          <p:cNvSpPr/>
          <p:nvPr/>
        </p:nvSpPr>
        <p:spPr>
          <a:xfrm>
            <a:off x="5729051" y="4072289"/>
            <a:ext cx="2038865" cy="2038865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lipse 14"/>
          <p:cNvSpPr/>
          <p:nvPr/>
        </p:nvSpPr>
        <p:spPr>
          <a:xfrm>
            <a:off x="8168843" y="4072289"/>
            <a:ext cx="2038865" cy="2038865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adroTexto 15"/>
          <p:cNvSpPr txBox="1"/>
          <p:nvPr/>
        </p:nvSpPr>
        <p:spPr>
          <a:xfrm>
            <a:off x="403293" y="3278937"/>
            <a:ext cx="42944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50" dirty="0" smtClean="0">
                <a:latin typeface="Josefin Sans" pitchFamily="2" charset="0"/>
              </a:rPr>
              <a:t>CORTE GENERAL Y ZONAS PAISAJISTAS PROPUESTAS</a:t>
            </a:r>
            <a:endParaRPr lang="en-US" sz="1050" dirty="0">
              <a:latin typeface="Josefi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42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4" grpId="0" animBg="1"/>
      <p:bldP spid="1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cto 3"/>
          <p:cNvCxnSpPr/>
          <p:nvPr/>
        </p:nvCxnSpPr>
        <p:spPr>
          <a:xfrm>
            <a:off x="700479" y="841248"/>
            <a:ext cx="0" cy="6016752"/>
          </a:xfrm>
          <a:prstGeom prst="line">
            <a:avLst/>
          </a:prstGeom>
          <a:ln w="28575">
            <a:solidFill>
              <a:schemeClr val="accent6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/>
          <p:cNvCxnSpPr/>
          <p:nvPr/>
        </p:nvCxnSpPr>
        <p:spPr>
          <a:xfrm flipH="1">
            <a:off x="1284389" y="3500846"/>
            <a:ext cx="26634" cy="3422469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/>
          <p:cNvCxnSpPr/>
          <p:nvPr/>
        </p:nvCxnSpPr>
        <p:spPr>
          <a:xfrm>
            <a:off x="1881362" y="1358537"/>
            <a:ext cx="0" cy="4950823"/>
          </a:xfrm>
          <a:prstGeom prst="line">
            <a:avLst/>
          </a:prstGeom>
          <a:ln w="28575">
            <a:solidFill>
              <a:schemeClr val="accent6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 flipH="1">
            <a:off x="2441329" y="3500846"/>
            <a:ext cx="17993" cy="2312125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Imagen 33"/>
          <p:cNvPicPr>
            <a:picLocks noChangeAspect="1"/>
          </p:cNvPicPr>
          <p:nvPr/>
        </p:nvPicPr>
        <p:blipFill rotWithShape="1">
          <a:blip r:embed="rId2"/>
          <a:srcRect b="3193"/>
          <a:stretch/>
        </p:blipFill>
        <p:spPr>
          <a:xfrm>
            <a:off x="3096329" y="5362618"/>
            <a:ext cx="8821352" cy="112713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24" y="989984"/>
            <a:ext cx="2501621" cy="5868016"/>
          </a:xfrm>
          <a:prstGeom prst="rect">
            <a:avLst/>
          </a:prstGeom>
        </p:spPr>
      </p:pic>
      <p:cxnSp>
        <p:nvCxnSpPr>
          <p:cNvPr id="13" name="Conector recto 12"/>
          <p:cNvCxnSpPr/>
          <p:nvPr/>
        </p:nvCxnSpPr>
        <p:spPr>
          <a:xfrm>
            <a:off x="11905488" y="4632960"/>
            <a:ext cx="6096" cy="1987296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redondeado 10"/>
          <p:cNvSpPr/>
          <p:nvPr/>
        </p:nvSpPr>
        <p:spPr>
          <a:xfrm>
            <a:off x="10917936" y="4525910"/>
            <a:ext cx="999744" cy="73152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452" y="4588209"/>
            <a:ext cx="871480" cy="60692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41235" y="270165"/>
            <a:ext cx="49647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Paisaje</a:t>
            </a:r>
            <a:endParaRPr lang="en-US" sz="2000" b="1" dirty="0"/>
          </a:p>
        </p:txBody>
      </p:sp>
      <p:sp>
        <p:nvSpPr>
          <p:cNvPr id="7" name="Rectángulo 6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  <p:sp>
        <p:nvSpPr>
          <p:cNvPr id="14" name="CuadroTexto 13"/>
          <p:cNvSpPr txBox="1"/>
          <p:nvPr/>
        </p:nvSpPr>
        <p:spPr>
          <a:xfrm>
            <a:off x="670499" y="674713"/>
            <a:ext cx="1141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>
                <a:latin typeface="Josefin Sans" pitchFamily="2" charset="0"/>
              </a:rPr>
              <a:t>arbusto</a:t>
            </a:r>
            <a:endParaRPr lang="en-US" sz="1200" dirty="0">
              <a:latin typeface="Josefin Sans" pitchFamily="2" charset="0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1677283" y="1115074"/>
            <a:ext cx="1141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>
                <a:latin typeface="Josefin Sans" pitchFamily="2" charset="0"/>
              </a:rPr>
              <a:t>árbol</a:t>
            </a:r>
            <a:endParaRPr lang="en-US" sz="1200" dirty="0">
              <a:latin typeface="Josefin Sans" pitchFamily="2" charset="0"/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2137248" y="3217482"/>
            <a:ext cx="1141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>
                <a:latin typeface="Josefin Sans" pitchFamily="2" charset="0"/>
              </a:rPr>
              <a:t>sobresuelo</a:t>
            </a:r>
            <a:endParaRPr lang="en-US" sz="1200" dirty="0">
              <a:latin typeface="Josefin Sans" pitchFamily="2" charset="0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1121256" y="3241124"/>
            <a:ext cx="1141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>
                <a:latin typeface="Josefin Sans" pitchFamily="2" charset="0"/>
              </a:rPr>
              <a:t>flor</a:t>
            </a:r>
            <a:endParaRPr lang="en-US" sz="1200" dirty="0">
              <a:latin typeface="Josefin Sans" pitchFamily="2" charset="0"/>
            </a:endParaRPr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 rotWithShape="1">
          <a:blip r:embed="rId6"/>
          <a:srcRect t="-1" b="2505"/>
          <a:stretch/>
        </p:blipFill>
        <p:spPr>
          <a:xfrm>
            <a:off x="3099939" y="989984"/>
            <a:ext cx="8817741" cy="1130228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 rotWithShape="1">
          <a:blip r:embed="rId7"/>
          <a:srcRect b="31665"/>
          <a:stretch/>
        </p:blipFill>
        <p:spPr>
          <a:xfrm>
            <a:off x="3096328" y="2565882"/>
            <a:ext cx="8821352" cy="1129483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6328" y="3786931"/>
            <a:ext cx="7365702" cy="11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40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ector recto 12"/>
          <p:cNvCxnSpPr/>
          <p:nvPr/>
        </p:nvCxnSpPr>
        <p:spPr>
          <a:xfrm>
            <a:off x="11905488" y="4632960"/>
            <a:ext cx="6096" cy="1987296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redondeado 10"/>
          <p:cNvSpPr/>
          <p:nvPr/>
        </p:nvSpPr>
        <p:spPr>
          <a:xfrm>
            <a:off x="10917936" y="4525910"/>
            <a:ext cx="999744" cy="73152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452" y="4588209"/>
            <a:ext cx="871480" cy="60692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41235" y="270165"/>
            <a:ext cx="49647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Paisaje: planta paisajista</a:t>
            </a:r>
            <a:endParaRPr lang="en-US" sz="2000" b="1" dirty="0"/>
          </a:p>
        </p:txBody>
      </p:sp>
      <p:sp>
        <p:nvSpPr>
          <p:cNvPr id="7" name="Rectángulo 6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77"/>
          <a:stretch/>
        </p:blipFill>
        <p:spPr>
          <a:xfrm>
            <a:off x="613597" y="670275"/>
            <a:ext cx="8182265" cy="618772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2" r="45002"/>
          <a:stretch/>
        </p:blipFill>
        <p:spPr>
          <a:xfrm>
            <a:off x="8881383" y="670275"/>
            <a:ext cx="2022166" cy="609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38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ector recto 12"/>
          <p:cNvCxnSpPr/>
          <p:nvPr/>
        </p:nvCxnSpPr>
        <p:spPr>
          <a:xfrm>
            <a:off x="11905488" y="4632960"/>
            <a:ext cx="6096" cy="1987296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redondeado 10"/>
          <p:cNvSpPr/>
          <p:nvPr/>
        </p:nvSpPr>
        <p:spPr>
          <a:xfrm>
            <a:off x="10917936" y="4525910"/>
            <a:ext cx="999744" cy="73152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452" y="4588209"/>
            <a:ext cx="871480" cy="60692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41235" y="270165"/>
            <a:ext cx="49647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Paisaje: lagunas de fitodepuración</a:t>
            </a:r>
            <a:endParaRPr lang="en-US" sz="2000" b="1" dirty="0"/>
          </a:p>
        </p:txBody>
      </p:sp>
      <p:sp>
        <p:nvSpPr>
          <p:cNvPr id="7" name="Rectángulo 6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6912" y="1448302"/>
            <a:ext cx="8059910" cy="378936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2394" y="5256916"/>
            <a:ext cx="4908937" cy="14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28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43" y="1232029"/>
            <a:ext cx="9831475" cy="489695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947" y="6028538"/>
            <a:ext cx="4922809" cy="151471"/>
          </a:xfrm>
          <a:prstGeom prst="rect">
            <a:avLst/>
          </a:prstGeom>
        </p:spPr>
      </p:pic>
      <p:cxnSp>
        <p:nvCxnSpPr>
          <p:cNvPr id="13" name="Conector recto 12"/>
          <p:cNvCxnSpPr/>
          <p:nvPr/>
        </p:nvCxnSpPr>
        <p:spPr>
          <a:xfrm>
            <a:off x="11905488" y="4632960"/>
            <a:ext cx="6096" cy="1987296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redondeado 10"/>
          <p:cNvSpPr/>
          <p:nvPr/>
        </p:nvSpPr>
        <p:spPr>
          <a:xfrm>
            <a:off x="10917936" y="4525910"/>
            <a:ext cx="999744" cy="73152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452" y="4588209"/>
            <a:ext cx="871480" cy="60692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41235" y="270165"/>
            <a:ext cx="49647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Paisaje: senderos urbanos</a:t>
            </a:r>
            <a:endParaRPr lang="en-US" sz="2000" b="1" dirty="0"/>
          </a:p>
        </p:txBody>
      </p:sp>
      <p:sp>
        <p:nvSpPr>
          <p:cNvPr id="7" name="Rectángulo 6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750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ector recto 12"/>
          <p:cNvCxnSpPr/>
          <p:nvPr/>
        </p:nvCxnSpPr>
        <p:spPr>
          <a:xfrm>
            <a:off x="11905488" y="4632960"/>
            <a:ext cx="6096" cy="1987296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redondeado 10"/>
          <p:cNvSpPr/>
          <p:nvPr/>
        </p:nvSpPr>
        <p:spPr>
          <a:xfrm>
            <a:off x="10917936" y="4525910"/>
            <a:ext cx="999744" cy="73152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452" y="4588209"/>
            <a:ext cx="871480" cy="60692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41235" y="270165"/>
            <a:ext cx="49647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Paisaje: senderos</a:t>
            </a:r>
            <a:endParaRPr lang="en-US" sz="2000" b="1" dirty="0"/>
          </a:p>
        </p:txBody>
      </p:sp>
      <p:sp>
        <p:nvSpPr>
          <p:cNvPr id="7" name="Rectángulo 6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264" y="1489287"/>
            <a:ext cx="2342942" cy="398383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/>
          <a:srcRect t="7008" r="70821" b="45895"/>
          <a:stretch/>
        </p:blipFill>
        <p:spPr>
          <a:xfrm>
            <a:off x="3134214" y="1489287"/>
            <a:ext cx="2292715" cy="408024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6"/>
          <a:srcRect l="50059" t="6997" r="19777" b="46181"/>
          <a:stretch/>
        </p:blipFill>
        <p:spPr>
          <a:xfrm>
            <a:off x="5736260" y="1489287"/>
            <a:ext cx="2383471" cy="408024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7"/>
          <a:srcRect t="54736" r="69643"/>
          <a:stretch/>
        </p:blipFill>
        <p:spPr>
          <a:xfrm>
            <a:off x="8372739" y="1489287"/>
            <a:ext cx="2406629" cy="408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94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ector recto 12"/>
          <p:cNvCxnSpPr/>
          <p:nvPr/>
        </p:nvCxnSpPr>
        <p:spPr>
          <a:xfrm>
            <a:off x="11905488" y="4632960"/>
            <a:ext cx="6096" cy="1987296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redondeado 10"/>
          <p:cNvSpPr/>
          <p:nvPr/>
        </p:nvSpPr>
        <p:spPr>
          <a:xfrm>
            <a:off x="10917936" y="4525910"/>
            <a:ext cx="999744" cy="73152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452" y="4588209"/>
            <a:ext cx="871480" cy="60692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41235" y="270165"/>
            <a:ext cx="49647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Paisaje: escenarios</a:t>
            </a:r>
            <a:endParaRPr lang="en-US" sz="2000" b="1" dirty="0"/>
          </a:p>
        </p:txBody>
      </p:sp>
      <p:sp>
        <p:nvSpPr>
          <p:cNvPr id="7" name="Rectángulo 6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t="19908"/>
          <a:stretch/>
        </p:blipFill>
        <p:spPr>
          <a:xfrm>
            <a:off x="597896" y="853134"/>
            <a:ext cx="9914780" cy="600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9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ector recto 12"/>
          <p:cNvCxnSpPr/>
          <p:nvPr/>
        </p:nvCxnSpPr>
        <p:spPr>
          <a:xfrm>
            <a:off x="11905488" y="4632960"/>
            <a:ext cx="6096" cy="1987296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redondeado 10"/>
          <p:cNvSpPr/>
          <p:nvPr/>
        </p:nvSpPr>
        <p:spPr>
          <a:xfrm>
            <a:off x="10917936" y="4525910"/>
            <a:ext cx="999744" cy="73152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452" y="4588209"/>
            <a:ext cx="871480" cy="60692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41235" y="270165"/>
            <a:ext cx="49647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Sustentabilidad: tratamiento del agua</a:t>
            </a:r>
            <a:endParaRPr lang="en-US" sz="2000" b="1" dirty="0"/>
          </a:p>
        </p:txBody>
      </p:sp>
      <p:sp>
        <p:nvSpPr>
          <p:cNvPr id="7" name="Rectángulo 6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795" y="1908810"/>
            <a:ext cx="10626347" cy="360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75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ector recto 12"/>
          <p:cNvCxnSpPr/>
          <p:nvPr/>
        </p:nvCxnSpPr>
        <p:spPr>
          <a:xfrm>
            <a:off x="11905488" y="4632960"/>
            <a:ext cx="6096" cy="1987296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redondeado 10"/>
          <p:cNvSpPr/>
          <p:nvPr/>
        </p:nvSpPr>
        <p:spPr>
          <a:xfrm>
            <a:off x="10917936" y="4525910"/>
            <a:ext cx="999744" cy="73152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452" y="4588209"/>
            <a:ext cx="871480" cy="60692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41235" y="270165"/>
            <a:ext cx="55537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Sustentabilidad: análisis bioclimático - insolación </a:t>
            </a:r>
            <a:endParaRPr lang="en-US" sz="2000" b="1" dirty="0"/>
          </a:p>
        </p:txBody>
      </p:sp>
      <p:sp>
        <p:nvSpPr>
          <p:cNvPr id="7" name="Rectángulo 6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764" y="1037422"/>
            <a:ext cx="9552556" cy="582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2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10936224" y="136790"/>
            <a:ext cx="999744" cy="731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795" y="204278"/>
            <a:ext cx="656869" cy="596544"/>
          </a:xfrm>
          <a:prstGeom prst="rect">
            <a:avLst/>
          </a:prstGeom>
        </p:spPr>
      </p:pic>
      <p:cxnSp>
        <p:nvCxnSpPr>
          <p:cNvPr id="13" name="Conector recto 12"/>
          <p:cNvCxnSpPr/>
          <p:nvPr/>
        </p:nvCxnSpPr>
        <p:spPr>
          <a:xfrm>
            <a:off x="11923776" y="341376"/>
            <a:ext cx="0" cy="6278880"/>
          </a:xfrm>
          <a:prstGeom prst="line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383" y="0"/>
            <a:ext cx="76632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89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ector recto 12"/>
          <p:cNvCxnSpPr/>
          <p:nvPr/>
        </p:nvCxnSpPr>
        <p:spPr>
          <a:xfrm>
            <a:off x="11905488" y="4632960"/>
            <a:ext cx="6096" cy="1987296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redondeado 10"/>
          <p:cNvSpPr/>
          <p:nvPr/>
        </p:nvSpPr>
        <p:spPr>
          <a:xfrm>
            <a:off x="10917936" y="4525910"/>
            <a:ext cx="999744" cy="73152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452" y="4588209"/>
            <a:ext cx="871480" cy="60692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41235" y="270165"/>
            <a:ext cx="49647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Sustentabilidad: manejo de residuos</a:t>
            </a:r>
            <a:endParaRPr lang="en-US" sz="2000" b="1" dirty="0"/>
          </a:p>
        </p:txBody>
      </p:sp>
      <p:sp>
        <p:nvSpPr>
          <p:cNvPr id="7" name="Rectángulo 6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558" y="1181482"/>
            <a:ext cx="8263847" cy="543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45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t="9340" r="11973"/>
          <a:stretch/>
        </p:blipFill>
        <p:spPr>
          <a:xfrm>
            <a:off x="920375" y="1261314"/>
            <a:ext cx="9541945" cy="4834162"/>
          </a:xfrm>
          <a:prstGeom prst="rect">
            <a:avLst/>
          </a:prstGeom>
        </p:spPr>
      </p:pic>
      <p:cxnSp>
        <p:nvCxnSpPr>
          <p:cNvPr id="13" name="Conector recto 12"/>
          <p:cNvCxnSpPr/>
          <p:nvPr/>
        </p:nvCxnSpPr>
        <p:spPr>
          <a:xfrm>
            <a:off x="11905488" y="4632960"/>
            <a:ext cx="6096" cy="1987296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redondeado 10"/>
          <p:cNvSpPr/>
          <p:nvPr/>
        </p:nvSpPr>
        <p:spPr>
          <a:xfrm>
            <a:off x="10917936" y="4525910"/>
            <a:ext cx="999744" cy="73152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452" y="4588209"/>
            <a:ext cx="871480" cy="60692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41235" y="270165"/>
            <a:ext cx="49647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Sustentabilidad: aportes ambientales</a:t>
            </a:r>
            <a:endParaRPr lang="en-US" sz="2000" b="1" dirty="0"/>
          </a:p>
        </p:txBody>
      </p:sp>
      <p:sp>
        <p:nvSpPr>
          <p:cNvPr id="7" name="Rectángulo 6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3112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ector recto 12"/>
          <p:cNvCxnSpPr/>
          <p:nvPr/>
        </p:nvCxnSpPr>
        <p:spPr>
          <a:xfrm>
            <a:off x="11905488" y="4632960"/>
            <a:ext cx="6096" cy="1987296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redondeado 10"/>
          <p:cNvSpPr/>
          <p:nvPr/>
        </p:nvSpPr>
        <p:spPr>
          <a:xfrm>
            <a:off x="10917936" y="4525910"/>
            <a:ext cx="999744" cy="73152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452" y="4588209"/>
            <a:ext cx="871480" cy="60692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41235" y="270165"/>
            <a:ext cx="49647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Estructuras: sistema constructivo</a:t>
            </a:r>
            <a:endParaRPr lang="en-US" sz="2000" b="1" dirty="0"/>
          </a:p>
        </p:txBody>
      </p:sp>
      <p:sp>
        <p:nvSpPr>
          <p:cNvPr id="7" name="Rectángulo 6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7769" y="1132084"/>
            <a:ext cx="1156027" cy="17291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607" y="1132084"/>
            <a:ext cx="1459564" cy="17291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6"/>
          <a:srcRect l="45453" t="4502" r="27545"/>
          <a:stretch/>
        </p:blipFill>
        <p:spPr>
          <a:xfrm>
            <a:off x="6306326" y="1556662"/>
            <a:ext cx="3339690" cy="508907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/>
          <a:srcRect l="1922" t="7233"/>
          <a:stretch/>
        </p:blipFill>
        <p:spPr>
          <a:xfrm>
            <a:off x="1647896" y="1502949"/>
            <a:ext cx="3484536" cy="467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87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ector recto 12"/>
          <p:cNvCxnSpPr/>
          <p:nvPr/>
        </p:nvCxnSpPr>
        <p:spPr>
          <a:xfrm>
            <a:off x="11905488" y="4632960"/>
            <a:ext cx="6096" cy="1987296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redondeado 10"/>
          <p:cNvSpPr/>
          <p:nvPr/>
        </p:nvSpPr>
        <p:spPr>
          <a:xfrm>
            <a:off x="10917936" y="4525910"/>
            <a:ext cx="999744" cy="73152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452" y="4588209"/>
            <a:ext cx="871480" cy="60692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41235" y="270165"/>
            <a:ext cx="49647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Estructuras: sistema constructivo</a:t>
            </a:r>
            <a:endParaRPr lang="en-US" sz="2000" b="1" dirty="0"/>
          </a:p>
        </p:txBody>
      </p:sp>
      <p:sp>
        <p:nvSpPr>
          <p:cNvPr id="7" name="Rectángulo 6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2685" y="1502947"/>
            <a:ext cx="3293834" cy="467586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9069" y="1128003"/>
            <a:ext cx="1269286" cy="176991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7469" y="1502947"/>
            <a:ext cx="2879517" cy="467633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1490" y="1132236"/>
            <a:ext cx="848545" cy="17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9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ector recto 12"/>
          <p:cNvCxnSpPr/>
          <p:nvPr/>
        </p:nvCxnSpPr>
        <p:spPr>
          <a:xfrm>
            <a:off x="11905488" y="4632960"/>
            <a:ext cx="6096" cy="1987296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redondeado 10"/>
          <p:cNvSpPr/>
          <p:nvPr/>
        </p:nvSpPr>
        <p:spPr>
          <a:xfrm>
            <a:off x="10917936" y="4525910"/>
            <a:ext cx="999744" cy="73152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452" y="4588209"/>
            <a:ext cx="871480" cy="60692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41235" y="270165"/>
            <a:ext cx="49647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Estructuras: cimentación</a:t>
            </a:r>
            <a:endParaRPr lang="en-US" sz="2000" b="1" dirty="0"/>
          </a:p>
        </p:txBody>
      </p:sp>
      <p:sp>
        <p:nvSpPr>
          <p:cNvPr id="7" name="Rectángulo 6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2811" y="1161671"/>
            <a:ext cx="9280887" cy="516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54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83" y="2045998"/>
            <a:ext cx="2170426" cy="265133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2746" y="1961590"/>
            <a:ext cx="2310804" cy="2705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787" y="1962627"/>
            <a:ext cx="3582596" cy="267033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9211" y="1356153"/>
            <a:ext cx="3266217" cy="3254165"/>
          </a:xfrm>
          <a:prstGeom prst="rect">
            <a:avLst/>
          </a:prstGeom>
        </p:spPr>
      </p:pic>
      <p:cxnSp>
        <p:nvCxnSpPr>
          <p:cNvPr id="13" name="Conector recto 12"/>
          <p:cNvCxnSpPr/>
          <p:nvPr/>
        </p:nvCxnSpPr>
        <p:spPr>
          <a:xfrm>
            <a:off x="11905488" y="4632960"/>
            <a:ext cx="6096" cy="1987296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redondeado 10"/>
          <p:cNvSpPr/>
          <p:nvPr/>
        </p:nvSpPr>
        <p:spPr>
          <a:xfrm>
            <a:off x="10917936" y="4525910"/>
            <a:ext cx="999744" cy="73152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452" y="4588209"/>
            <a:ext cx="871480" cy="60692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41235" y="270165"/>
            <a:ext cx="49647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Estructuras: cimentación</a:t>
            </a:r>
            <a:endParaRPr lang="en-US" sz="2000" b="1" dirty="0"/>
          </a:p>
        </p:txBody>
      </p:sp>
      <p:sp>
        <p:nvSpPr>
          <p:cNvPr id="7" name="Rectángulo 6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1595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1703" y="1232010"/>
            <a:ext cx="9819092" cy="4817097"/>
          </a:xfrm>
          <a:prstGeom prst="rect">
            <a:avLst/>
          </a:prstGeom>
        </p:spPr>
      </p:pic>
      <p:cxnSp>
        <p:nvCxnSpPr>
          <p:cNvPr id="13" name="Conector recto 12"/>
          <p:cNvCxnSpPr/>
          <p:nvPr/>
        </p:nvCxnSpPr>
        <p:spPr>
          <a:xfrm>
            <a:off x="11905488" y="4632960"/>
            <a:ext cx="6096" cy="1987296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redondeado 10"/>
          <p:cNvSpPr/>
          <p:nvPr/>
        </p:nvSpPr>
        <p:spPr>
          <a:xfrm>
            <a:off x="10917936" y="4525910"/>
            <a:ext cx="999744" cy="73152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452" y="4588209"/>
            <a:ext cx="871480" cy="60692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41235" y="270165"/>
            <a:ext cx="49647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Estructuras: muros</a:t>
            </a:r>
            <a:endParaRPr lang="en-US" sz="2000" b="1" dirty="0"/>
          </a:p>
        </p:txBody>
      </p:sp>
      <p:sp>
        <p:nvSpPr>
          <p:cNvPr id="7" name="Rectángulo 6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2211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276" y="2069834"/>
            <a:ext cx="2720108" cy="303472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5799" y="2069834"/>
            <a:ext cx="4103102" cy="321824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1316" y="2069834"/>
            <a:ext cx="4129321" cy="2923297"/>
          </a:xfrm>
          <a:prstGeom prst="rect">
            <a:avLst/>
          </a:prstGeom>
        </p:spPr>
      </p:pic>
      <p:cxnSp>
        <p:nvCxnSpPr>
          <p:cNvPr id="13" name="Conector recto 12"/>
          <p:cNvCxnSpPr/>
          <p:nvPr/>
        </p:nvCxnSpPr>
        <p:spPr>
          <a:xfrm>
            <a:off x="11905488" y="4632960"/>
            <a:ext cx="6096" cy="1987296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redondeado 10"/>
          <p:cNvSpPr/>
          <p:nvPr/>
        </p:nvSpPr>
        <p:spPr>
          <a:xfrm>
            <a:off x="10917936" y="4525910"/>
            <a:ext cx="999744" cy="73152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452" y="4588209"/>
            <a:ext cx="871480" cy="60692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41235" y="270165"/>
            <a:ext cx="49647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Estructuras: muros</a:t>
            </a:r>
            <a:endParaRPr lang="en-US" sz="2000" b="1" dirty="0"/>
          </a:p>
        </p:txBody>
      </p:sp>
      <p:sp>
        <p:nvSpPr>
          <p:cNvPr id="7" name="Rectángulo 6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87706" y="1167962"/>
            <a:ext cx="2890035" cy="20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54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5607" y="1232010"/>
            <a:ext cx="9825188" cy="5097188"/>
          </a:xfrm>
          <a:prstGeom prst="rect">
            <a:avLst/>
          </a:prstGeom>
        </p:spPr>
      </p:pic>
      <p:cxnSp>
        <p:nvCxnSpPr>
          <p:cNvPr id="13" name="Conector recto 12"/>
          <p:cNvCxnSpPr/>
          <p:nvPr/>
        </p:nvCxnSpPr>
        <p:spPr>
          <a:xfrm>
            <a:off x="11905488" y="4632960"/>
            <a:ext cx="6096" cy="1987296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redondeado 10"/>
          <p:cNvSpPr/>
          <p:nvPr/>
        </p:nvSpPr>
        <p:spPr>
          <a:xfrm>
            <a:off x="10917936" y="4525910"/>
            <a:ext cx="999744" cy="73152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452" y="4588209"/>
            <a:ext cx="871480" cy="60692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41235" y="270165"/>
            <a:ext cx="49647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Estructuras: cubiertas</a:t>
            </a:r>
            <a:endParaRPr lang="en-US" sz="2000" b="1" dirty="0"/>
          </a:p>
        </p:txBody>
      </p:sp>
      <p:sp>
        <p:nvSpPr>
          <p:cNvPr id="7" name="Rectángulo 6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8353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ector recto 12"/>
          <p:cNvCxnSpPr/>
          <p:nvPr/>
        </p:nvCxnSpPr>
        <p:spPr>
          <a:xfrm>
            <a:off x="11905488" y="4632960"/>
            <a:ext cx="6096" cy="1987296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redondeado 10"/>
          <p:cNvSpPr/>
          <p:nvPr/>
        </p:nvSpPr>
        <p:spPr>
          <a:xfrm>
            <a:off x="10917936" y="4525910"/>
            <a:ext cx="999744" cy="73152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452" y="4588209"/>
            <a:ext cx="871480" cy="60692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41235" y="270165"/>
            <a:ext cx="49647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Estructuras: volumen virtual explicativo</a:t>
            </a:r>
            <a:endParaRPr lang="en-US" sz="2000" b="1" dirty="0"/>
          </a:p>
        </p:txBody>
      </p:sp>
      <p:sp>
        <p:nvSpPr>
          <p:cNvPr id="7" name="Rectángulo 6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246" y="1553227"/>
            <a:ext cx="4667864" cy="39392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822" y="1553227"/>
            <a:ext cx="4560498" cy="393927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247" y="5776919"/>
            <a:ext cx="2305735" cy="13589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7020" y="5776919"/>
            <a:ext cx="2047528" cy="13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28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10936224" y="136790"/>
            <a:ext cx="999744" cy="731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795" y="204278"/>
            <a:ext cx="656869" cy="596544"/>
          </a:xfrm>
          <a:prstGeom prst="rect">
            <a:avLst/>
          </a:prstGeom>
        </p:spPr>
      </p:pic>
      <p:cxnSp>
        <p:nvCxnSpPr>
          <p:cNvPr id="13" name="Conector recto 12"/>
          <p:cNvCxnSpPr/>
          <p:nvPr/>
        </p:nvCxnSpPr>
        <p:spPr>
          <a:xfrm>
            <a:off x="11923776" y="341376"/>
            <a:ext cx="0" cy="6278880"/>
          </a:xfrm>
          <a:prstGeom prst="line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383" y="0"/>
            <a:ext cx="76632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57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23" t="28708" r="21941" b="53200"/>
          <a:stretch/>
        </p:blipFill>
        <p:spPr>
          <a:xfrm>
            <a:off x="5388865" y="2561949"/>
            <a:ext cx="1421027" cy="1037967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85" t="53845" r="21678" b="28224"/>
          <a:stretch/>
        </p:blipFill>
        <p:spPr>
          <a:xfrm>
            <a:off x="7297572" y="2561949"/>
            <a:ext cx="1466851" cy="1028700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15" t="77968" r="21998" b="4453"/>
          <a:stretch/>
        </p:blipFill>
        <p:spPr>
          <a:xfrm>
            <a:off x="9257448" y="2561949"/>
            <a:ext cx="1438836" cy="1008530"/>
          </a:xfrm>
          <a:prstGeom prst="rect">
            <a:avLst/>
          </a:prstGeom>
        </p:spPr>
      </p:pic>
      <p:cxnSp>
        <p:nvCxnSpPr>
          <p:cNvPr id="13" name="Conector recto 12"/>
          <p:cNvCxnSpPr/>
          <p:nvPr/>
        </p:nvCxnSpPr>
        <p:spPr>
          <a:xfrm>
            <a:off x="11905488" y="4632960"/>
            <a:ext cx="6096" cy="1987296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redondeado 10"/>
          <p:cNvSpPr/>
          <p:nvPr/>
        </p:nvSpPr>
        <p:spPr>
          <a:xfrm>
            <a:off x="10917936" y="4525910"/>
            <a:ext cx="999744" cy="73152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452" y="4588209"/>
            <a:ext cx="871480" cy="60692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41235" y="270165"/>
            <a:ext cx="49647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7 escenarios de intervención</a:t>
            </a:r>
            <a:endParaRPr lang="en-US" sz="2000" b="1" dirty="0"/>
          </a:p>
        </p:txBody>
      </p:sp>
      <p:sp>
        <p:nvSpPr>
          <p:cNvPr id="6" name="Rectángulo 5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9" r="60218" b="71792"/>
          <a:stretch/>
        </p:blipFill>
        <p:spPr>
          <a:xfrm>
            <a:off x="1087277" y="1048017"/>
            <a:ext cx="1631540" cy="116110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11" t="1606" r="25619" b="77567"/>
          <a:stretch/>
        </p:blipFill>
        <p:spPr>
          <a:xfrm>
            <a:off x="3206497" y="1048017"/>
            <a:ext cx="1694688" cy="119481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55" t="29646" r="25357" b="52503"/>
          <a:stretch/>
        </p:blipFill>
        <p:spPr>
          <a:xfrm>
            <a:off x="5291329" y="1218705"/>
            <a:ext cx="1475232" cy="102412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0" t="53553" r="25948" b="27533"/>
          <a:stretch/>
        </p:blipFill>
        <p:spPr>
          <a:xfrm>
            <a:off x="7254241" y="1194321"/>
            <a:ext cx="1450848" cy="1085088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5" t="77355" r="26487" b="4369"/>
          <a:stretch/>
        </p:blipFill>
        <p:spPr>
          <a:xfrm>
            <a:off x="9192769" y="1194321"/>
            <a:ext cx="1414272" cy="1048512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5" r="59540" b="71299"/>
          <a:stretch/>
        </p:blipFill>
        <p:spPr>
          <a:xfrm>
            <a:off x="1087277" y="2420739"/>
            <a:ext cx="1631540" cy="1179177"/>
          </a:xfrm>
          <a:prstGeom prst="rect">
            <a:avLst/>
          </a:prstGeom>
        </p:spPr>
      </p:pic>
      <p:sp>
        <p:nvSpPr>
          <p:cNvPr id="20" name="Rectángulo 19"/>
          <p:cNvSpPr/>
          <p:nvPr/>
        </p:nvSpPr>
        <p:spPr>
          <a:xfrm>
            <a:off x="553434" y="1018650"/>
            <a:ext cx="3000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1</a:t>
            </a:r>
            <a:endParaRPr lang="en-US" sz="2000" dirty="0"/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6" t="1713" r="25195" b="77674"/>
          <a:stretch/>
        </p:blipFill>
        <p:spPr>
          <a:xfrm>
            <a:off x="3206497" y="2420739"/>
            <a:ext cx="1694688" cy="1192229"/>
          </a:xfrm>
          <a:prstGeom prst="rect">
            <a:avLst/>
          </a:prstGeom>
        </p:spPr>
      </p:pic>
      <p:sp>
        <p:nvSpPr>
          <p:cNvPr id="23" name="Rectángulo 22"/>
          <p:cNvSpPr/>
          <p:nvPr/>
        </p:nvSpPr>
        <p:spPr>
          <a:xfrm>
            <a:off x="554231" y="2420739"/>
            <a:ext cx="3000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dirty="0" smtClean="0"/>
              <a:t>2</a:t>
            </a:r>
            <a:endParaRPr lang="en-US" sz="2000" dirty="0"/>
          </a:p>
        </p:txBody>
      </p:sp>
      <p:sp>
        <p:nvSpPr>
          <p:cNvPr id="10" name="Rectángulo 9"/>
          <p:cNvSpPr/>
          <p:nvPr/>
        </p:nvSpPr>
        <p:spPr>
          <a:xfrm>
            <a:off x="6550429" y="3274858"/>
            <a:ext cx="310342" cy="350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ángulo 25"/>
          <p:cNvSpPr/>
          <p:nvPr/>
        </p:nvSpPr>
        <p:spPr>
          <a:xfrm>
            <a:off x="8510015" y="3274858"/>
            <a:ext cx="310342" cy="350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ángulo 27"/>
          <p:cNvSpPr/>
          <p:nvPr/>
        </p:nvSpPr>
        <p:spPr>
          <a:xfrm>
            <a:off x="10469601" y="3269502"/>
            <a:ext cx="310342" cy="350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ángulo 28"/>
          <p:cNvSpPr/>
          <p:nvPr/>
        </p:nvSpPr>
        <p:spPr>
          <a:xfrm>
            <a:off x="553434" y="3772028"/>
            <a:ext cx="3000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dirty="0"/>
              <a:t>3</a:t>
            </a:r>
            <a:endParaRPr lang="en-US" sz="2000" dirty="0"/>
          </a:p>
        </p:txBody>
      </p:sp>
      <p:sp>
        <p:nvSpPr>
          <p:cNvPr id="30" name="Rectángulo 29"/>
          <p:cNvSpPr/>
          <p:nvPr/>
        </p:nvSpPr>
        <p:spPr>
          <a:xfrm>
            <a:off x="553433" y="5220359"/>
            <a:ext cx="3000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dirty="0" smtClean="0"/>
              <a:t>4</a:t>
            </a:r>
            <a:endParaRPr lang="en-US" sz="2000" dirty="0"/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" t="2377" r="54410" b="72166"/>
          <a:stretch/>
        </p:blipFill>
        <p:spPr>
          <a:xfrm>
            <a:off x="1087277" y="3810812"/>
            <a:ext cx="1631540" cy="1158192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2" t="3262" r="35718" b="71059"/>
          <a:stretch/>
        </p:blipFill>
        <p:spPr>
          <a:xfrm>
            <a:off x="3685609" y="3772028"/>
            <a:ext cx="700785" cy="1178130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2" t="33217" r="35320" b="46196"/>
          <a:stretch/>
        </p:blipFill>
        <p:spPr>
          <a:xfrm>
            <a:off x="5732527" y="3772028"/>
            <a:ext cx="723900" cy="1181101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79" t="55326" r="35433" b="23644"/>
          <a:stretch/>
        </p:blipFill>
        <p:spPr>
          <a:xfrm>
            <a:off x="7601331" y="3743657"/>
            <a:ext cx="723900" cy="1206501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86" t="76916" r="32703" b="2497"/>
          <a:stretch/>
        </p:blipFill>
        <p:spPr>
          <a:xfrm>
            <a:off x="9556260" y="3769058"/>
            <a:ext cx="952500" cy="1181100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" t="2377" r="58443" b="72387"/>
          <a:stretch/>
        </p:blipFill>
        <p:spPr>
          <a:xfrm>
            <a:off x="1081540" y="5179900"/>
            <a:ext cx="1637277" cy="1166560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5" t="4221" r="25485" b="78512"/>
          <a:stretch/>
        </p:blipFill>
        <p:spPr>
          <a:xfrm>
            <a:off x="3334558" y="5267880"/>
            <a:ext cx="1402885" cy="990600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38" t="28519" r="24744" b="54232"/>
          <a:stretch/>
        </p:blipFill>
        <p:spPr>
          <a:xfrm>
            <a:off x="5390409" y="5268924"/>
            <a:ext cx="1427967" cy="989556"/>
          </a:xfrm>
          <a:prstGeom prst="rect">
            <a:avLst/>
          </a:prstGeom>
        </p:spPr>
      </p:pic>
      <p:pic>
        <p:nvPicPr>
          <p:cNvPr id="39" name="Imagen 38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51" t="54004" r="25180" b="28529"/>
          <a:stretch/>
        </p:blipFill>
        <p:spPr>
          <a:xfrm>
            <a:off x="7471342" y="5256398"/>
            <a:ext cx="1415442" cy="1002082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2" t="77883" r="25399" b="3995"/>
          <a:stretch/>
        </p:blipFill>
        <p:spPr>
          <a:xfrm>
            <a:off x="9191600" y="5267880"/>
            <a:ext cx="1415441" cy="1039661"/>
          </a:xfrm>
          <a:prstGeom prst="rect">
            <a:avLst/>
          </a:prstGeom>
        </p:spPr>
      </p:pic>
      <p:sp>
        <p:nvSpPr>
          <p:cNvPr id="41" name="Rectángulo 40"/>
          <p:cNvSpPr/>
          <p:nvPr/>
        </p:nvSpPr>
        <p:spPr>
          <a:xfrm>
            <a:off x="6663933" y="5995650"/>
            <a:ext cx="310342" cy="350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ángulo 41"/>
          <p:cNvSpPr/>
          <p:nvPr/>
        </p:nvSpPr>
        <p:spPr>
          <a:xfrm>
            <a:off x="8744866" y="5914836"/>
            <a:ext cx="310342" cy="350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23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agen 5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6" r="55244" b="71508"/>
          <a:stretch/>
        </p:blipFill>
        <p:spPr>
          <a:xfrm>
            <a:off x="1057727" y="5195131"/>
            <a:ext cx="1627608" cy="1165155"/>
          </a:xfrm>
          <a:prstGeom prst="rect">
            <a:avLst/>
          </a:prstGeom>
        </p:spPr>
      </p:pic>
      <p:pic>
        <p:nvPicPr>
          <p:cNvPr id="57" name="Imagen 5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52" t="27721" r="33848" b="49713"/>
          <a:stretch/>
        </p:blipFill>
        <p:spPr>
          <a:xfrm>
            <a:off x="5700435" y="3743657"/>
            <a:ext cx="726382" cy="1246776"/>
          </a:xfrm>
          <a:prstGeom prst="rect">
            <a:avLst/>
          </a:prstGeom>
        </p:spPr>
      </p:pic>
      <p:pic>
        <p:nvPicPr>
          <p:cNvPr id="56" name="Imagen 5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57" t="1453" r="32609" b="72645"/>
          <a:stretch/>
        </p:blipFill>
        <p:spPr>
          <a:xfrm>
            <a:off x="3676314" y="3854952"/>
            <a:ext cx="620201" cy="1106304"/>
          </a:xfrm>
          <a:prstGeom prst="rect">
            <a:avLst/>
          </a:prstGeom>
        </p:spPr>
      </p:pic>
      <p:pic>
        <p:nvPicPr>
          <p:cNvPr id="55" name="Imagen 5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6" r="55244" b="71508"/>
          <a:stretch/>
        </p:blipFill>
        <p:spPr>
          <a:xfrm>
            <a:off x="1060360" y="3825527"/>
            <a:ext cx="1627608" cy="1165155"/>
          </a:xfrm>
          <a:prstGeom prst="rect">
            <a:avLst/>
          </a:prstGeom>
        </p:spPr>
      </p:pic>
      <p:sp>
        <p:nvSpPr>
          <p:cNvPr id="49" name="Rectángulo 48"/>
          <p:cNvSpPr/>
          <p:nvPr/>
        </p:nvSpPr>
        <p:spPr>
          <a:xfrm>
            <a:off x="553434" y="2419276"/>
            <a:ext cx="3000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dirty="0" smtClean="0"/>
              <a:t>6</a:t>
            </a:r>
            <a:endParaRPr lang="en-US" sz="2000" dirty="0"/>
          </a:p>
        </p:txBody>
      </p:sp>
      <p:pic>
        <p:nvPicPr>
          <p:cNvPr id="50" name="Imagen 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" t="2950" r="59533" b="71504"/>
          <a:stretch/>
        </p:blipFill>
        <p:spPr>
          <a:xfrm>
            <a:off x="1081540" y="2451201"/>
            <a:ext cx="1609812" cy="1162642"/>
          </a:xfrm>
          <a:prstGeom prst="rect">
            <a:avLst/>
          </a:prstGeom>
        </p:spPr>
      </p:pic>
      <p:pic>
        <p:nvPicPr>
          <p:cNvPr id="51" name="Imagen 5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8" t="3824" r="27520" b="78273"/>
          <a:stretch/>
        </p:blipFill>
        <p:spPr>
          <a:xfrm>
            <a:off x="3334558" y="2494774"/>
            <a:ext cx="1427967" cy="1027134"/>
          </a:xfrm>
          <a:prstGeom prst="rect">
            <a:avLst/>
          </a:prstGeom>
        </p:spPr>
      </p:pic>
      <p:pic>
        <p:nvPicPr>
          <p:cNvPr id="52" name="Imagen 5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13" t="28709" r="27756" b="53824"/>
          <a:stretch/>
        </p:blipFill>
        <p:spPr>
          <a:xfrm>
            <a:off x="5405731" y="2519826"/>
            <a:ext cx="1427967" cy="1002082"/>
          </a:xfrm>
          <a:prstGeom prst="rect">
            <a:avLst/>
          </a:prstGeom>
        </p:spPr>
      </p:pic>
      <p:pic>
        <p:nvPicPr>
          <p:cNvPr id="53" name="Imagen 5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23" t="54029" r="27554" b="27849"/>
          <a:stretch/>
        </p:blipFill>
        <p:spPr>
          <a:xfrm>
            <a:off x="7286139" y="2488511"/>
            <a:ext cx="1453019" cy="1039660"/>
          </a:xfrm>
          <a:prstGeom prst="rect">
            <a:avLst/>
          </a:prstGeom>
        </p:spPr>
      </p:pic>
      <p:pic>
        <p:nvPicPr>
          <p:cNvPr id="54" name="Imagen 5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70" t="78063" r="27599" b="4907"/>
          <a:stretch/>
        </p:blipFill>
        <p:spPr>
          <a:xfrm>
            <a:off x="9191600" y="2511381"/>
            <a:ext cx="1427967" cy="977030"/>
          </a:xfrm>
          <a:prstGeom prst="rect">
            <a:avLst/>
          </a:prstGeom>
        </p:spPr>
      </p:pic>
      <p:sp>
        <p:nvSpPr>
          <p:cNvPr id="43" name="Rectángulo 42"/>
          <p:cNvSpPr/>
          <p:nvPr/>
        </p:nvSpPr>
        <p:spPr>
          <a:xfrm>
            <a:off x="554231" y="1030864"/>
            <a:ext cx="3000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dirty="0"/>
              <a:t>5</a:t>
            </a:r>
            <a:endParaRPr lang="en-US" sz="2000" dirty="0"/>
          </a:p>
        </p:txBody>
      </p:sp>
      <p:pic>
        <p:nvPicPr>
          <p:cNvPr id="44" name="Imagen 4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9" r="55275" b="72160"/>
          <a:stretch/>
        </p:blipFill>
        <p:spPr>
          <a:xfrm>
            <a:off x="1081540" y="1030864"/>
            <a:ext cx="1661206" cy="1169910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3" t="329" r="32508" b="73034"/>
          <a:stretch/>
        </p:blipFill>
        <p:spPr>
          <a:xfrm>
            <a:off x="3699747" y="755510"/>
            <a:ext cx="686647" cy="1308921"/>
          </a:xfrm>
          <a:prstGeom prst="rect">
            <a:avLst/>
          </a:prstGeom>
        </p:spPr>
      </p:pic>
      <p:pic>
        <p:nvPicPr>
          <p:cNvPr id="46" name="Imagen 4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07" t="27367" r="34242" b="48835"/>
          <a:stretch/>
        </p:blipFill>
        <p:spPr>
          <a:xfrm>
            <a:off x="5737030" y="755509"/>
            <a:ext cx="648457" cy="1308922"/>
          </a:xfrm>
          <a:prstGeom prst="rect">
            <a:avLst/>
          </a:prstGeom>
        </p:spPr>
      </p:pic>
      <p:pic>
        <p:nvPicPr>
          <p:cNvPr id="47" name="Imagen 4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9" t="50979" r="34604" b="24349"/>
          <a:stretch/>
        </p:blipFill>
        <p:spPr>
          <a:xfrm>
            <a:off x="7698545" y="752148"/>
            <a:ext cx="490483" cy="1295394"/>
          </a:xfrm>
          <a:prstGeom prst="rect">
            <a:avLst/>
          </a:prstGeom>
        </p:spPr>
      </p:pic>
      <p:pic>
        <p:nvPicPr>
          <p:cNvPr id="48" name="Imagen 4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68" t="75401" r="33959"/>
          <a:stretch/>
        </p:blipFill>
        <p:spPr>
          <a:xfrm>
            <a:off x="9567380" y="752148"/>
            <a:ext cx="609372" cy="1295394"/>
          </a:xfrm>
          <a:prstGeom prst="rect">
            <a:avLst/>
          </a:prstGeom>
        </p:spPr>
      </p:pic>
      <p:cxnSp>
        <p:nvCxnSpPr>
          <p:cNvPr id="13" name="Conector recto 12"/>
          <p:cNvCxnSpPr/>
          <p:nvPr/>
        </p:nvCxnSpPr>
        <p:spPr>
          <a:xfrm>
            <a:off x="11905488" y="4632960"/>
            <a:ext cx="6096" cy="1987296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redondeado 10"/>
          <p:cNvSpPr/>
          <p:nvPr/>
        </p:nvSpPr>
        <p:spPr>
          <a:xfrm>
            <a:off x="10917936" y="4525910"/>
            <a:ext cx="999744" cy="73152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452" y="4588209"/>
            <a:ext cx="871480" cy="60692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41235" y="270165"/>
            <a:ext cx="49647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7 escenarios de intervención</a:t>
            </a:r>
            <a:endParaRPr lang="en-US" sz="2000" b="1" dirty="0"/>
          </a:p>
        </p:txBody>
      </p:sp>
      <p:sp>
        <p:nvSpPr>
          <p:cNvPr id="6" name="Rectángulo 5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  <p:sp>
        <p:nvSpPr>
          <p:cNvPr id="10" name="Rectángulo 9"/>
          <p:cNvSpPr/>
          <p:nvPr/>
        </p:nvSpPr>
        <p:spPr>
          <a:xfrm>
            <a:off x="6550429" y="3274858"/>
            <a:ext cx="310342" cy="350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ángulo 25"/>
          <p:cNvSpPr/>
          <p:nvPr/>
        </p:nvSpPr>
        <p:spPr>
          <a:xfrm>
            <a:off x="8510015" y="3274858"/>
            <a:ext cx="310342" cy="350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ángulo 27"/>
          <p:cNvSpPr/>
          <p:nvPr/>
        </p:nvSpPr>
        <p:spPr>
          <a:xfrm>
            <a:off x="10469601" y="3269502"/>
            <a:ext cx="310342" cy="350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ángulo 28"/>
          <p:cNvSpPr/>
          <p:nvPr/>
        </p:nvSpPr>
        <p:spPr>
          <a:xfrm>
            <a:off x="553434" y="3772028"/>
            <a:ext cx="3000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dirty="0" smtClean="0"/>
              <a:t>7</a:t>
            </a:r>
            <a:endParaRPr lang="en-US" sz="2000" dirty="0"/>
          </a:p>
        </p:txBody>
      </p:sp>
      <p:sp>
        <p:nvSpPr>
          <p:cNvPr id="30" name="Rectángulo 29"/>
          <p:cNvSpPr/>
          <p:nvPr/>
        </p:nvSpPr>
        <p:spPr>
          <a:xfrm>
            <a:off x="553433" y="5220359"/>
            <a:ext cx="3000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dirty="0" smtClean="0"/>
              <a:t>7</a:t>
            </a:r>
            <a:endParaRPr lang="en-US" sz="2000" dirty="0"/>
          </a:p>
        </p:txBody>
      </p:sp>
      <p:sp>
        <p:nvSpPr>
          <p:cNvPr id="41" name="Rectángulo 40"/>
          <p:cNvSpPr/>
          <p:nvPr/>
        </p:nvSpPr>
        <p:spPr>
          <a:xfrm>
            <a:off x="6663933" y="5995650"/>
            <a:ext cx="310342" cy="350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Imagen 5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17" t="51189" r="34657" b="26244"/>
          <a:stretch/>
        </p:blipFill>
        <p:spPr>
          <a:xfrm>
            <a:off x="7664002" y="3807282"/>
            <a:ext cx="559567" cy="1170004"/>
          </a:xfrm>
          <a:prstGeom prst="rect">
            <a:avLst/>
          </a:prstGeom>
        </p:spPr>
      </p:pic>
      <p:pic>
        <p:nvPicPr>
          <p:cNvPr id="59" name="Imagen 5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0" t="75326" r="35002" b="2304"/>
          <a:stretch/>
        </p:blipFill>
        <p:spPr>
          <a:xfrm>
            <a:off x="9460754" y="3772028"/>
            <a:ext cx="674370" cy="1303020"/>
          </a:xfrm>
          <a:prstGeom prst="rect">
            <a:avLst/>
          </a:prstGeom>
        </p:spPr>
      </p:pic>
      <p:pic>
        <p:nvPicPr>
          <p:cNvPr id="61" name="Imagen 6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6" t="3687" r="29714" b="72553"/>
          <a:stretch/>
        </p:blipFill>
        <p:spPr>
          <a:xfrm>
            <a:off x="3839723" y="5205132"/>
            <a:ext cx="551368" cy="1165155"/>
          </a:xfrm>
          <a:prstGeom prst="rect">
            <a:avLst/>
          </a:prstGeom>
        </p:spPr>
      </p:pic>
      <p:pic>
        <p:nvPicPr>
          <p:cNvPr id="62" name="Imagen 6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27" t="31266" r="34114" b="51126"/>
          <a:stretch/>
        </p:blipFill>
        <p:spPr>
          <a:xfrm>
            <a:off x="5875906" y="5344676"/>
            <a:ext cx="370703" cy="1025611"/>
          </a:xfrm>
          <a:prstGeom prst="rect">
            <a:avLst/>
          </a:prstGeom>
        </p:spPr>
      </p:pic>
      <p:pic>
        <p:nvPicPr>
          <p:cNvPr id="63" name="Imagen 6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18" t="49722" r="30888" b="25669"/>
          <a:stretch/>
        </p:blipFill>
        <p:spPr>
          <a:xfrm>
            <a:off x="7736877" y="5163321"/>
            <a:ext cx="576141" cy="1285238"/>
          </a:xfrm>
          <a:prstGeom prst="rect">
            <a:avLst/>
          </a:prstGeom>
        </p:spPr>
      </p:pic>
      <p:pic>
        <p:nvPicPr>
          <p:cNvPr id="64" name="Imagen 6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16" t="75259" r="32769"/>
          <a:stretch/>
        </p:blipFill>
        <p:spPr>
          <a:xfrm>
            <a:off x="9702184" y="5195131"/>
            <a:ext cx="457200" cy="144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73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ángulo 3"/>
          <p:cNvSpPr/>
          <p:nvPr/>
        </p:nvSpPr>
        <p:spPr>
          <a:xfrm>
            <a:off x="182880" y="3136612"/>
            <a:ext cx="11826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  <a:latin typeface="Euphemia" panose="020B0503040102020104"/>
              </a:rPr>
              <a:t>¿</a:t>
            </a:r>
            <a:r>
              <a:rPr lang="es-ES" sz="3200" b="1" dirty="0" smtClean="0">
                <a:solidFill>
                  <a:schemeClr val="bg1"/>
                </a:solidFill>
                <a:latin typeface="Euphemia" panose="020B0503040102020104" pitchFamily="34" charset="0"/>
              </a:rPr>
              <a:t>Cómo proyectar manteniendo al paisaje como protagonista?  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35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redondeado 13"/>
          <p:cNvSpPr/>
          <p:nvPr/>
        </p:nvSpPr>
        <p:spPr>
          <a:xfrm>
            <a:off x="10917936" y="5988950"/>
            <a:ext cx="999744" cy="73152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ángulo 15"/>
          <p:cNvSpPr/>
          <p:nvPr/>
        </p:nvSpPr>
        <p:spPr>
          <a:xfrm>
            <a:off x="182880" y="3078700"/>
            <a:ext cx="11826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/>
              </a:rPr>
              <a:t>PROYECTO ARQUITECTONICO</a:t>
            </a:r>
            <a:endParaRPr lang="en-US" sz="32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335" y="5998774"/>
            <a:ext cx="682753" cy="6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29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redondeado 13"/>
          <p:cNvSpPr/>
          <p:nvPr/>
        </p:nvSpPr>
        <p:spPr>
          <a:xfrm>
            <a:off x="10917936" y="5988950"/>
            <a:ext cx="999744" cy="73152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335" y="5998774"/>
            <a:ext cx="682753" cy="68268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41235" y="270165"/>
            <a:ext cx="49647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Unidad arquitectónica 1: baños públicos</a:t>
            </a:r>
            <a:endParaRPr lang="en-US" sz="2000" b="1" dirty="0"/>
          </a:p>
        </p:txBody>
      </p:sp>
      <p:sp>
        <p:nvSpPr>
          <p:cNvPr id="5" name="Rectángulo 4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413" y="720279"/>
            <a:ext cx="4243579" cy="600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44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redondeado 13"/>
          <p:cNvSpPr/>
          <p:nvPr/>
        </p:nvSpPr>
        <p:spPr>
          <a:xfrm>
            <a:off x="10917936" y="5988950"/>
            <a:ext cx="999744" cy="73152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335" y="5998774"/>
            <a:ext cx="682753" cy="68268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41235" y="270165"/>
            <a:ext cx="49647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Planta arquitectónica</a:t>
            </a:r>
            <a:endParaRPr lang="en-US" sz="2000" b="1" dirty="0"/>
          </a:p>
        </p:txBody>
      </p:sp>
      <p:sp>
        <p:nvSpPr>
          <p:cNvPr id="5" name="Rectángulo 4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0441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redondeado 13"/>
          <p:cNvSpPr/>
          <p:nvPr/>
        </p:nvSpPr>
        <p:spPr>
          <a:xfrm>
            <a:off x="10917936" y="5988950"/>
            <a:ext cx="999744" cy="73152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335" y="5998774"/>
            <a:ext cx="682753" cy="68268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41235" y="270165"/>
            <a:ext cx="49647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Cortes arquitectónicos</a:t>
            </a:r>
            <a:endParaRPr lang="en-US" sz="2000" b="1" dirty="0"/>
          </a:p>
        </p:txBody>
      </p:sp>
      <p:sp>
        <p:nvSpPr>
          <p:cNvPr id="5" name="Rectángulo 4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1442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redondeado 13"/>
          <p:cNvSpPr/>
          <p:nvPr/>
        </p:nvSpPr>
        <p:spPr>
          <a:xfrm>
            <a:off x="10917936" y="5988950"/>
            <a:ext cx="999744" cy="73152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335" y="5998774"/>
            <a:ext cx="682753" cy="68268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41235" y="270165"/>
            <a:ext cx="49647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Fachada arquitectónica</a:t>
            </a:r>
            <a:endParaRPr lang="en-US" sz="2000" b="1" dirty="0"/>
          </a:p>
        </p:txBody>
      </p:sp>
      <p:sp>
        <p:nvSpPr>
          <p:cNvPr id="5" name="Rectángulo 4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6876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redondeado 13"/>
          <p:cNvSpPr/>
          <p:nvPr/>
        </p:nvSpPr>
        <p:spPr>
          <a:xfrm>
            <a:off x="10917936" y="5988950"/>
            <a:ext cx="999744" cy="73152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335" y="5998774"/>
            <a:ext cx="682753" cy="68268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41235" y="270165"/>
            <a:ext cx="49647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Detalle constructivo</a:t>
            </a:r>
            <a:endParaRPr lang="en-US" sz="2000" b="1" dirty="0"/>
          </a:p>
        </p:txBody>
      </p:sp>
      <p:sp>
        <p:nvSpPr>
          <p:cNvPr id="5" name="Rectángulo 4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2507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redondeado 13"/>
          <p:cNvSpPr/>
          <p:nvPr/>
        </p:nvSpPr>
        <p:spPr>
          <a:xfrm>
            <a:off x="10917936" y="5988950"/>
            <a:ext cx="999744" cy="73152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335" y="5998774"/>
            <a:ext cx="682753" cy="68268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41235" y="270165"/>
            <a:ext cx="49647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Vistas exteriores</a:t>
            </a:r>
            <a:endParaRPr lang="en-US" sz="2000" b="1" dirty="0"/>
          </a:p>
        </p:txBody>
      </p:sp>
      <p:sp>
        <p:nvSpPr>
          <p:cNvPr id="5" name="Rectángulo 4"/>
          <p:cNvSpPr/>
          <p:nvPr/>
        </p:nvSpPr>
        <p:spPr>
          <a:xfrm>
            <a:off x="10462320" y="270165"/>
            <a:ext cx="1461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latin typeface="Euphemia" panose="020B0503040102020104" pitchFamily="34" charset="0"/>
              </a:rPr>
              <a:t>Propuesta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2499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4154</TotalTime>
  <Words>2053</Words>
  <Application>Microsoft Office PowerPoint</Application>
  <PresentationFormat>Panorámica</PresentationFormat>
  <Paragraphs>428</Paragraphs>
  <Slides>123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123</vt:i4>
      </vt:variant>
    </vt:vector>
  </HeadingPairs>
  <TitlesOfParts>
    <vt:vector size="130" baseType="lpstr">
      <vt:lpstr>Arial</vt:lpstr>
      <vt:lpstr>Calibri</vt:lpstr>
      <vt:lpstr>Calibri Light</vt:lpstr>
      <vt:lpstr>Euphemia</vt:lpstr>
      <vt:lpstr>Josefin Sans</vt:lpstr>
      <vt:lpstr>Roboto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Pam Bravo</dc:creator>
  <cp:lastModifiedBy>Pam Bravo</cp:lastModifiedBy>
  <cp:revision>373</cp:revision>
  <dcterms:created xsi:type="dcterms:W3CDTF">2019-12-02T20:43:43Z</dcterms:created>
  <dcterms:modified xsi:type="dcterms:W3CDTF">2019-12-11T17:35:44Z</dcterms:modified>
</cp:coreProperties>
</file>